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3"/>
  </p:notesMasterIdLst>
  <p:sldIdLst>
    <p:sldId id="345" r:id="rId2"/>
    <p:sldId id="322" r:id="rId3"/>
    <p:sldId id="323" r:id="rId4"/>
    <p:sldId id="346" r:id="rId5"/>
    <p:sldId id="347" r:id="rId6"/>
    <p:sldId id="348" r:id="rId7"/>
    <p:sldId id="349" r:id="rId8"/>
    <p:sldId id="350" r:id="rId9"/>
    <p:sldId id="351" r:id="rId10"/>
    <p:sldId id="352" r:id="rId11"/>
    <p:sldId id="354" r:id="rId12"/>
    <p:sldId id="353" r:id="rId13"/>
    <p:sldId id="355" r:id="rId14"/>
    <p:sldId id="356" r:id="rId15"/>
    <p:sldId id="357" r:id="rId16"/>
    <p:sldId id="358" r:id="rId17"/>
    <p:sldId id="359" r:id="rId18"/>
    <p:sldId id="360" r:id="rId19"/>
    <p:sldId id="361" r:id="rId20"/>
    <p:sldId id="362" r:id="rId21"/>
    <p:sldId id="363"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167" autoAdjust="0"/>
  </p:normalViewPr>
  <p:slideViewPr>
    <p:cSldViewPr showGuides="1">
      <p:cViewPr varScale="1">
        <p:scale>
          <a:sx n="158" d="100"/>
          <a:sy n="158" d="100"/>
        </p:scale>
        <p:origin x="1880" y="10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9C0D53A-A3A9-4785-8F95-13CA35C29A76}" type="datetimeFigureOut">
              <a:rPr lang="en-US" smtClean="0"/>
              <a:pPr/>
              <a:t>1/31/2017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20FFDE-72E4-4E33-A11F-D22F07A26A20}" type="slidenum">
              <a:rPr lang="en-US" smtClean="0"/>
              <a:pPr/>
              <a:t>‹#›</a:t>
            </a:fld>
            <a:endParaRPr lang="en-US"/>
          </a:p>
        </p:txBody>
      </p:sp>
    </p:spTree>
    <p:extLst>
      <p:ext uri="{BB962C8B-B14F-4D97-AF65-F5344CB8AC3E}">
        <p14:creationId xmlns:p14="http://schemas.microsoft.com/office/powerpoint/2010/main" val="32344213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76962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76962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315200" y="6477000"/>
            <a:ext cx="1676400" cy="228600"/>
          </a:xfrm>
        </p:spPr>
        <p:txBody>
          <a:bodyPr/>
          <a:lstStyle>
            <a:lvl1pPr algn="r">
              <a:defRPr sz="1400"/>
            </a:lvl1pPr>
          </a:lstStyle>
          <a:p>
            <a:fld id="{B8DE410C-548C-4175-A52F-A7A6DEA1EC1F}" type="datetime1">
              <a:rPr lang="en-US" smtClean="0"/>
              <a:pPr/>
              <a:t>1/31/2017</a:t>
            </a:fld>
            <a:endParaRPr lang="en-US"/>
          </a:p>
        </p:txBody>
      </p:sp>
      <p:sp>
        <p:nvSpPr>
          <p:cNvPr id="17" name="Footer Placeholder 16"/>
          <p:cNvSpPr>
            <a:spLocks noGrp="1"/>
          </p:cNvSpPr>
          <p:nvPr>
            <p:ph type="ftr" sz="quarter" idx="11"/>
          </p:nvPr>
        </p:nvSpPr>
        <p:spPr>
          <a:xfrm>
            <a:off x="2898648" y="6355080"/>
            <a:ext cx="3474720" cy="365760"/>
          </a:xfrm>
        </p:spPr>
        <p:txBody>
          <a:bodyPr/>
          <a:lstStyle>
            <a:lvl1pPr algn="l">
              <a:defRPr/>
            </a:lvl1pPr>
          </a:lstStyle>
          <a:p>
            <a:endParaRPr lang="en-US" dirty="0"/>
          </a:p>
        </p:txBody>
      </p:sp>
      <p:sp>
        <p:nvSpPr>
          <p:cNvPr id="29" name="Slide Number Placeholder 28"/>
          <p:cNvSpPr>
            <a:spLocks noGrp="1"/>
          </p:cNvSpPr>
          <p:nvPr>
            <p:ph type="sldNum" sz="quarter" idx="12"/>
          </p:nvPr>
        </p:nvSpPr>
        <p:spPr>
          <a:xfrm>
            <a:off x="152400" y="6477000"/>
            <a:ext cx="1219200" cy="243840"/>
          </a:xfrm>
        </p:spPr>
        <p:txBody>
          <a:bodyPr/>
          <a:lstStyle/>
          <a:p>
            <a:fld id="{0E157DED-2631-4FEA-894F-3C72F5E7FC9E}" type="slidenum">
              <a:rPr lang="en-US" smtClean="0"/>
              <a:pPr/>
              <a:t>‹#›</a:t>
            </a:fld>
            <a:endParaRPr lang="en-US"/>
          </a:p>
        </p:txBody>
      </p:sp>
      <p:sp>
        <p:nvSpPr>
          <p:cNvPr id="21" name="Rectangle 20"/>
          <p:cNvSpPr/>
          <p:nvPr/>
        </p:nvSpPr>
        <p:spPr>
          <a:xfrm>
            <a:off x="381000" y="3657599"/>
            <a:ext cx="8610600" cy="127063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381000" y="5029200"/>
            <a:ext cx="86106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152400" y="36576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152400" y="502920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85F296C-4657-42E4-BA8F-2F4F6816E90D}" type="datetime1">
              <a:rPr lang="en-US" smtClean="0"/>
              <a:pPr/>
              <a:t>1/31/2017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157DED-2631-4FEA-894F-3C72F5E7FC9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F39DCC5-ABBA-4500-9AB1-154014DA660B}" type="datetime1">
              <a:rPr lang="en-US" smtClean="0"/>
              <a:pPr/>
              <a:t>1/31/2017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157DED-2631-4FEA-894F-3C72F5E7FC9E}" type="slidenum">
              <a:rPr lang="en-US" smtClean="0"/>
              <a:pPr/>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533400"/>
          </a:xfrm>
        </p:spPr>
        <p:txBody>
          <a:bodyPr/>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a:xfrm>
            <a:off x="7315200" y="6477000"/>
            <a:ext cx="1676400" cy="245110"/>
          </a:xfrm>
        </p:spPr>
        <p:txBody>
          <a:bodyPr/>
          <a:lstStyle/>
          <a:p>
            <a:pPr algn="r"/>
            <a:fld id="{77CA0A33-8D6A-4020-BA1F-B65AE94B6184}" type="datetime1">
              <a:rPr lang="en-US" smtClean="0"/>
              <a:pPr algn="r"/>
              <a:t>1/31/2017</a:t>
            </a:fld>
            <a:endParaRPr lang="en-US" dirty="0"/>
          </a:p>
        </p:txBody>
      </p:sp>
      <p:sp>
        <p:nvSpPr>
          <p:cNvPr id="5" name="Footer Placeholder 4"/>
          <p:cNvSpPr>
            <a:spLocks noGrp="1"/>
          </p:cNvSpPr>
          <p:nvPr>
            <p:ph type="ftr" sz="quarter" idx="11"/>
          </p:nvPr>
        </p:nvSpPr>
        <p:spPr>
          <a:xfrm>
            <a:off x="2286000" y="6477000"/>
            <a:ext cx="4876800" cy="24511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152400" y="6477000"/>
            <a:ext cx="1981200" cy="245110"/>
          </a:xfrm>
        </p:spPr>
        <p:txBody>
          <a:bodyPr/>
          <a:lstStyle/>
          <a:p>
            <a:fld id="{0E157DED-2631-4FEA-894F-3C72F5E7FC9E}" type="slidenum">
              <a:rPr lang="en-US" smtClean="0"/>
              <a:pPr/>
              <a:t>‹#›</a:t>
            </a:fld>
            <a:endParaRPr lang="en-US"/>
          </a:p>
        </p:txBody>
      </p:sp>
      <p:sp>
        <p:nvSpPr>
          <p:cNvPr id="8" name="Content Placeholder 7"/>
          <p:cNvSpPr>
            <a:spLocks noGrp="1"/>
          </p:cNvSpPr>
          <p:nvPr>
            <p:ph sz="quarter" idx="1"/>
          </p:nvPr>
        </p:nvSpPr>
        <p:spPr>
          <a:xfrm>
            <a:off x="152400" y="838200"/>
            <a:ext cx="8839200" cy="54864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9619C9BC-6667-4703-9427-B203200B4749}" type="datetime1">
              <a:rPr lang="en-US" smtClean="0"/>
              <a:pPr/>
              <a:t>1/31/2017</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0E157DED-2631-4FEA-894F-3C72F5E7FC9E}" type="slidenum">
              <a:rPr lang="en-US" smtClean="0"/>
              <a:pPr/>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53AC08FE-5FDA-488B-9814-6E196D8A6300}" type="datetime1">
              <a:rPr lang="en-US" smtClean="0"/>
              <a:pPr/>
              <a:t>1/31/2017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157DED-2631-4FEA-894F-3C72F5E7FC9E}" type="slidenum">
              <a:rPr lang="en-US" smtClean="0"/>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7E978B83-1654-4051-B09A-2165CBE5FE3E}" type="datetime1">
              <a:rPr lang="en-US" smtClean="0"/>
              <a:pPr/>
              <a:t>1/31/2017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157DED-2631-4FEA-894F-3C72F5E7FC9E}" type="slidenum">
              <a:rPr lang="en-US" smtClean="0"/>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C002F4C-17BB-43F3-87CC-D5F9A27DF5B5}" type="datetime1">
              <a:rPr lang="en-US" smtClean="0"/>
              <a:pPr/>
              <a:t>1/31/2017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157DED-2631-4FEA-894F-3C72F5E7FC9E}" type="slidenum">
              <a:rPr lang="en-US" smtClean="0"/>
              <a:pPr/>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424800-D427-4FE6-A63D-7627C8050503}" type="datetime1">
              <a:rPr lang="en-US" smtClean="0"/>
              <a:pPr/>
              <a:t>1/31/2017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E157DED-2631-4FEA-894F-3C72F5E7FC9E}" type="slidenum">
              <a:rPr lang="en-US" smtClean="0"/>
              <a:pPr/>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1F34CD7-0505-4D04-83B9-C92B22514E0B}" type="datetime1">
              <a:rPr lang="en-US" smtClean="0"/>
              <a:pPr/>
              <a:t>1/31/2017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157DED-2631-4FEA-894F-3C72F5E7FC9E}"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3AC2B2F-5AB0-45F0-A353-28B725C9D3B3}" type="datetime1">
              <a:rPr lang="en-US" smtClean="0"/>
              <a:pPr/>
              <a:t>1/31/2017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157DED-2631-4FEA-894F-3C72F5E7FC9E}"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04AD71F2-79F5-4BBD-B8F3-A63A44006ACD}" type="datetime1">
              <a:rPr lang="en-US" smtClean="0"/>
              <a:pPr/>
              <a:t>1/31/2017</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0E157DED-2631-4FEA-894F-3C72F5E7FC9E}" type="slidenum">
              <a:rPr lang="en-US" smtClean="0"/>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1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3.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24.png"/><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21.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2.xml"/><Relationship Id="rId4" Type="http://schemas.openxmlformats.org/officeDocument/2006/relationships/image" Target="../media/image27.png"/></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Day 12</a:t>
            </a:r>
            <a:endParaRPr lang="en-US" dirty="0"/>
          </a:p>
        </p:txBody>
      </p:sp>
      <p:sp>
        <p:nvSpPr>
          <p:cNvPr id="8" name="Subtitle 7"/>
          <p:cNvSpPr>
            <a:spLocks noGrp="1"/>
          </p:cNvSpPr>
          <p:nvPr>
            <p:ph type="subTitle" idx="1"/>
          </p:nvPr>
        </p:nvSpPr>
        <p:spPr/>
        <p:txBody>
          <a:bodyPr/>
          <a:lstStyle/>
          <a:p>
            <a:r>
              <a:rPr lang="en-US" dirty="0" smtClean="0"/>
              <a:t>Paths satisfying end point constraints</a:t>
            </a:r>
            <a:endParaRPr lang="en-US" dirty="0"/>
          </a:p>
        </p:txBody>
      </p:sp>
      <p:sp>
        <p:nvSpPr>
          <p:cNvPr id="3" name="Date Placeholder 2"/>
          <p:cNvSpPr>
            <a:spLocks noGrp="1"/>
          </p:cNvSpPr>
          <p:nvPr>
            <p:ph type="dt" sz="half" idx="10"/>
          </p:nvPr>
        </p:nvSpPr>
        <p:spPr/>
        <p:txBody>
          <a:bodyPr/>
          <a:lstStyle/>
          <a:p>
            <a:pPr algn="r"/>
            <a:fld id="{77CA0A33-8D6A-4020-BA1F-B65AE94B6184}" type="datetime1">
              <a:rPr lang="en-US" smtClean="0"/>
              <a:pPr algn="r"/>
              <a:t>1/31/2017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E157DED-2631-4FEA-894F-3C72F5E7FC9E}" type="slidenum">
              <a:rPr lang="en-US" smtClean="0"/>
              <a:pPr/>
              <a:t>1</a:t>
            </a:fld>
            <a:endParaRPr lang="en-US"/>
          </a:p>
        </p:txBody>
      </p:sp>
    </p:spTree>
    <p:extLst>
      <p:ext uri="{BB962C8B-B14F-4D97-AF65-F5344CB8AC3E}">
        <p14:creationId xmlns:p14="http://schemas.microsoft.com/office/powerpoint/2010/main" val="15763923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Satisfying the constraints with polynomials</a:t>
            </a:r>
            <a:endParaRPr lang="en-US" dirty="0"/>
          </a:p>
        </p:txBody>
      </p:sp>
      <p:sp>
        <p:nvSpPr>
          <p:cNvPr id="3" name="Date Placeholder 2"/>
          <p:cNvSpPr>
            <a:spLocks noGrp="1"/>
          </p:cNvSpPr>
          <p:nvPr>
            <p:ph type="dt" sz="half" idx="10"/>
          </p:nvPr>
        </p:nvSpPr>
        <p:spPr/>
        <p:txBody>
          <a:bodyPr/>
          <a:lstStyle/>
          <a:p>
            <a:pPr algn="r"/>
            <a:fld id="{77CA0A33-8D6A-4020-BA1F-B65AE94B6184}" type="datetime1">
              <a:rPr lang="en-US" smtClean="0"/>
              <a:pPr algn="r"/>
              <a:t>2/1/2017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E157DED-2631-4FEA-894F-3C72F5E7FC9E}" type="slidenum">
              <a:rPr lang="en-US" smtClean="0"/>
              <a:pPr/>
              <a:t>10</a:t>
            </a:fld>
            <a:endParaRPr lang="en-US"/>
          </a:p>
        </p:txBody>
      </p:sp>
      <mc:AlternateContent xmlns:mc="http://schemas.openxmlformats.org/markup-compatibility/2006">
        <mc:Choice xmlns:a14="http://schemas.microsoft.com/office/drawing/2010/main" Requires="a14">
          <p:sp>
            <p:nvSpPr>
              <p:cNvPr id="6" name="Content Placeholder 5"/>
              <p:cNvSpPr>
                <a:spLocks noGrp="1"/>
              </p:cNvSpPr>
              <p:nvPr>
                <p:ph sz="quarter" idx="1"/>
              </p:nvPr>
            </p:nvSpPr>
            <p:spPr/>
            <p:txBody>
              <a:bodyPr/>
              <a:lstStyle/>
              <a:p>
                <a:r>
                  <a:rPr lang="en-US" dirty="0" smtClean="0"/>
                  <a:t>equating </a:t>
                </a:r>
                <a14:m>
                  <m:oMath xmlns:m="http://schemas.openxmlformats.org/officeDocument/2006/math">
                    <m:r>
                      <a:rPr lang="en-US" b="0" i="1" smtClean="0">
                        <a:latin typeface="Cambria Math" panose="02040503050406030204" pitchFamily="18" charset="0"/>
                      </a:rPr>
                      <m:t>𝑞</m:t>
                    </m:r>
                    <m:d>
                      <m:dPr>
                        <m:ctrlPr>
                          <a:rPr lang="en-US" b="0" i="1" smtClean="0">
                            <a:latin typeface="Cambria Math" panose="02040503050406030204" pitchFamily="18" charset="0"/>
                          </a:rPr>
                        </m:ctrlPr>
                      </m:dPr>
                      <m:e>
                        <m:r>
                          <a:rPr lang="en-US" b="0" i="1" smtClean="0">
                            <a:latin typeface="Cambria Math" panose="02040503050406030204" pitchFamily="18" charset="0"/>
                          </a:rPr>
                          <m:t>𝑡</m:t>
                        </m:r>
                      </m:e>
                    </m:d>
                  </m:oMath>
                </a14:m>
                <a:r>
                  <a:rPr lang="en-US" dirty="0" smtClean="0"/>
                  <a:t> and </a:t>
                </a:r>
                <a14:m>
                  <m:oMath xmlns:m="http://schemas.openxmlformats.org/officeDocument/2006/math">
                    <m:acc>
                      <m:accPr>
                        <m:chr m:val="̇"/>
                        <m:ctrlPr>
                          <a:rPr lang="en-US" i="1">
                            <a:latin typeface="Cambria Math" panose="02040503050406030204" pitchFamily="18" charset="0"/>
                          </a:rPr>
                        </m:ctrlPr>
                      </m:accPr>
                      <m:e>
                        <m:r>
                          <a:rPr lang="en-US" i="1">
                            <a:latin typeface="Cambria Math" panose="02040503050406030204" pitchFamily="18" charset="0"/>
                          </a:rPr>
                          <m:t>𝑞</m:t>
                        </m:r>
                      </m:e>
                    </m:acc>
                    <m:d>
                      <m:dPr>
                        <m:ctrlPr>
                          <a:rPr lang="en-US" i="1">
                            <a:latin typeface="Cambria Math" panose="02040503050406030204" pitchFamily="18" charset="0"/>
                          </a:rPr>
                        </m:ctrlPr>
                      </m:dPr>
                      <m:e>
                        <m:r>
                          <a:rPr lang="en-US" i="1">
                            <a:latin typeface="Cambria Math" panose="02040503050406030204" pitchFamily="18" charset="0"/>
                          </a:rPr>
                          <m:t>𝑡</m:t>
                        </m:r>
                      </m:e>
                    </m:d>
                  </m:oMath>
                </a14:m>
                <a:r>
                  <a:rPr lang="en-US" dirty="0" smtClean="0"/>
                  <a:t> to each of the constraints yields:</a:t>
                </a:r>
              </a:p>
              <a:p>
                <a:endParaRPr lang="en-US" dirty="0" smtClean="0"/>
              </a:p>
              <a:p>
                <a:pPr marL="731520" lvl="1" indent="-457200">
                  <a:buFont typeface="+mj-lt"/>
                  <a:buAutoNum type="arabicPeriod"/>
                </a:pPr>
                <a14:m>
                  <m:oMath xmlns:m="http://schemas.openxmlformats.org/officeDocument/2006/math">
                    <m:r>
                      <a:rPr lang="en-US" b="0" i="1" smtClean="0">
                        <a:latin typeface="Cambria Math" panose="02040503050406030204" pitchFamily="18" charset="0"/>
                      </a:rPr>
                      <m:t>𝑞</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𝑡</m:t>
                            </m:r>
                          </m:e>
                          <m:sub>
                            <m:r>
                              <a:rPr lang="en-US" b="0" i="1" smtClean="0">
                                <a:latin typeface="Cambria Math" panose="02040503050406030204" pitchFamily="18" charset="0"/>
                              </a:rPr>
                              <m:t>0</m:t>
                            </m:r>
                          </m:sub>
                        </m:sSub>
                      </m:e>
                    </m:d>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𝑞</m:t>
                        </m:r>
                      </m:e>
                      <m:sub>
                        <m:r>
                          <a:rPr lang="en-US" b="0" i="1" smtClean="0">
                            <a:latin typeface="Cambria Math" panose="02040503050406030204" pitchFamily="18" charset="0"/>
                          </a:rPr>
                          <m:t>0</m:t>
                        </m:r>
                      </m:sub>
                    </m:sSub>
                    <m:r>
                      <a:rPr lang="en-US" b="0" i="1" smtClean="0">
                        <a:latin typeface="Cambria Math" panose="02040503050406030204" pitchFamily="18" charset="0"/>
                      </a:rPr>
                      <m:t>=</m:t>
                    </m:r>
                    <m:r>
                      <a:rPr lang="en-US" b="0" i="1" smtClean="0">
                        <a:latin typeface="Cambria Math" panose="02040503050406030204" pitchFamily="18" charset="0"/>
                      </a:rPr>
                      <m:t>𝑎</m:t>
                    </m:r>
                    <m:r>
                      <a:rPr lang="en-US" b="0" i="1" smtClean="0">
                        <a:latin typeface="Cambria Math" panose="02040503050406030204" pitchFamily="18" charset="0"/>
                      </a:rPr>
                      <m:t>+</m:t>
                    </m:r>
                    <m:r>
                      <a:rPr lang="en-US" b="0" i="1" smtClean="0">
                        <a:latin typeface="Cambria Math" panose="02040503050406030204" pitchFamily="18" charset="0"/>
                      </a:rPr>
                      <m:t>𝑏</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𝑡</m:t>
                        </m:r>
                      </m:e>
                      <m:sub>
                        <m:r>
                          <a:rPr lang="en-US" b="0" i="1" smtClean="0">
                            <a:latin typeface="Cambria Math" panose="02040503050406030204" pitchFamily="18" charset="0"/>
                          </a:rPr>
                          <m:t>0</m:t>
                        </m:r>
                      </m:sub>
                    </m:sSub>
                    <m:r>
                      <a:rPr lang="en-US" b="0" i="1" smtClean="0">
                        <a:latin typeface="Cambria Math" panose="02040503050406030204" pitchFamily="18" charset="0"/>
                      </a:rPr>
                      <m:t>+</m:t>
                    </m:r>
                    <m:r>
                      <a:rPr lang="en-US" b="0" i="1" smtClean="0">
                        <a:latin typeface="Cambria Math" panose="02040503050406030204" pitchFamily="18" charset="0"/>
                      </a:rPr>
                      <m:t>𝑐</m:t>
                    </m:r>
                    <m:sSubSup>
                      <m:sSubSupPr>
                        <m:ctrlPr>
                          <a:rPr lang="en-US" b="0" i="1" smtClean="0">
                            <a:latin typeface="Cambria Math" panose="02040503050406030204" pitchFamily="18" charset="0"/>
                          </a:rPr>
                        </m:ctrlPr>
                      </m:sSubSupPr>
                      <m:e>
                        <m:r>
                          <a:rPr lang="en-US" b="0" i="1" smtClean="0">
                            <a:latin typeface="Cambria Math" panose="02040503050406030204" pitchFamily="18" charset="0"/>
                          </a:rPr>
                          <m:t>𝑡</m:t>
                        </m:r>
                      </m:e>
                      <m:sub>
                        <m:r>
                          <a:rPr lang="en-US" b="0" i="1" smtClean="0">
                            <a:latin typeface="Cambria Math" panose="02040503050406030204" pitchFamily="18" charset="0"/>
                          </a:rPr>
                          <m:t>0</m:t>
                        </m:r>
                      </m:sub>
                      <m:sup>
                        <m:r>
                          <a:rPr lang="en-US" b="0" i="1" smtClean="0">
                            <a:latin typeface="Cambria Math" panose="02040503050406030204" pitchFamily="18" charset="0"/>
                          </a:rPr>
                          <m:t>2</m:t>
                        </m:r>
                      </m:sup>
                    </m:sSubSup>
                    <m:r>
                      <a:rPr lang="en-US" b="0" i="1" smtClean="0">
                        <a:latin typeface="Cambria Math" panose="02040503050406030204" pitchFamily="18" charset="0"/>
                      </a:rPr>
                      <m:t>+</m:t>
                    </m:r>
                    <m:r>
                      <a:rPr lang="en-US" b="0" i="1" smtClean="0">
                        <a:latin typeface="Cambria Math" panose="02040503050406030204" pitchFamily="18" charset="0"/>
                      </a:rPr>
                      <m:t>𝑑</m:t>
                    </m:r>
                    <m:sSubSup>
                      <m:sSubSupPr>
                        <m:ctrlPr>
                          <a:rPr lang="en-US" b="0" i="1" smtClean="0">
                            <a:latin typeface="Cambria Math" panose="02040503050406030204" pitchFamily="18" charset="0"/>
                          </a:rPr>
                        </m:ctrlPr>
                      </m:sSubSupPr>
                      <m:e>
                        <m:r>
                          <a:rPr lang="en-US" b="0" i="1" smtClean="0">
                            <a:latin typeface="Cambria Math" panose="02040503050406030204" pitchFamily="18" charset="0"/>
                          </a:rPr>
                          <m:t>𝑡</m:t>
                        </m:r>
                      </m:e>
                      <m:sub>
                        <m:r>
                          <a:rPr lang="en-US" b="0" i="1" smtClean="0">
                            <a:latin typeface="Cambria Math" panose="02040503050406030204" pitchFamily="18" charset="0"/>
                          </a:rPr>
                          <m:t>0</m:t>
                        </m:r>
                      </m:sub>
                      <m:sup>
                        <m:r>
                          <a:rPr lang="en-US" b="0" i="1" smtClean="0">
                            <a:latin typeface="Cambria Math" panose="02040503050406030204" pitchFamily="18" charset="0"/>
                          </a:rPr>
                          <m:t>3</m:t>
                        </m:r>
                      </m:sup>
                    </m:sSubSup>
                  </m:oMath>
                </a14:m>
                <a:endParaRPr lang="en-US" b="0" dirty="0" smtClean="0"/>
              </a:p>
              <a:p>
                <a:pPr marL="731520" lvl="1" indent="-457200">
                  <a:buFont typeface="+mj-lt"/>
                  <a:buAutoNum type="arabicPeriod"/>
                </a:pPr>
                <a14:m>
                  <m:oMath xmlns:m="http://schemas.openxmlformats.org/officeDocument/2006/math">
                    <m:r>
                      <a:rPr lang="en-US" i="1">
                        <a:latin typeface="Cambria Math" panose="02040503050406030204" pitchFamily="18" charset="0"/>
                      </a:rPr>
                      <m:t>𝑞</m:t>
                    </m:r>
                    <m:d>
                      <m:dPr>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𝑡</m:t>
                            </m:r>
                          </m:e>
                          <m:sub>
                            <m:r>
                              <a:rPr lang="en-US" b="0" i="1" smtClean="0">
                                <a:latin typeface="Cambria Math" panose="02040503050406030204" pitchFamily="18" charset="0"/>
                              </a:rPr>
                              <m:t>𝑓</m:t>
                            </m:r>
                          </m:sub>
                        </m:sSub>
                      </m:e>
                    </m:d>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𝑞</m:t>
                        </m:r>
                      </m:e>
                      <m:sub>
                        <m:r>
                          <a:rPr lang="en-US" b="0" i="1" smtClean="0">
                            <a:latin typeface="Cambria Math" panose="02040503050406030204" pitchFamily="18" charset="0"/>
                          </a:rPr>
                          <m:t>𝑓</m:t>
                        </m:r>
                      </m:sub>
                    </m:sSub>
                    <m:r>
                      <a:rPr lang="en-US" i="1">
                        <a:latin typeface="Cambria Math" panose="02040503050406030204" pitchFamily="18" charset="0"/>
                      </a:rPr>
                      <m:t>=</m:t>
                    </m:r>
                    <m:r>
                      <a:rPr lang="en-US" i="1">
                        <a:latin typeface="Cambria Math" panose="02040503050406030204" pitchFamily="18" charset="0"/>
                      </a:rPr>
                      <m:t>𝑎</m:t>
                    </m:r>
                    <m:r>
                      <a:rPr lang="en-US" i="1">
                        <a:latin typeface="Cambria Math" panose="02040503050406030204" pitchFamily="18" charset="0"/>
                      </a:rPr>
                      <m:t>+</m:t>
                    </m:r>
                    <m:r>
                      <a:rPr lang="en-US" i="1">
                        <a:latin typeface="Cambria Math" panose="02040503050406030204" pitchFamily="18" charset="0"/>
                      </a:rPr>
                      <m:t>𝑏</m:t>
                    </m:r>
                    <m:sSub>
                      <m:sSubPr>
                        <m:ctrlPr>
                          <a:rPr lang="en-US" i="1">
                            <a:latin typeface="Cambria Math" panose="02040503050406030204" pitchFamily="18" charset="0"/>
                          </a:rPr>
                        </m:ctrlPr>
                      </m:sSubPr>
                      <m:e>
                        <m:r>
                          <a:rPr lang="en-US" i="1">
                            <a:latin typeface="Cambria Math" panose="02040503050406030204" pitchFamily="18" charset="0"/>
                          </a:rPr>
                          <m:t>𝑡</m:t>
                        </m:r>
                      </m:e>
                      <m:sub>
                        <m:r>
                          <a:rPr lang="en-US" b="0" i="1" smtClean="0">
                            <a:latin typeface="Cambria Math" panose="02040503050406030204" pitchFamily="18" charset="0"/>
                          </a:rPr>
                          <m:t>𝑓</m:t>
                        </m:r>
                      </m:sub>
                    </m:sSub>
                    <m:r>
                      <a:rPr lang="en-US" i="1">
                        <a:latin typeface="Cambria Math" panose="02040503050406030204" pitchFamily="18" charset="0"/>
                      </a:rPr>
                      <m:t>+</m:t>
                    </m:r>
                    <m:r>
                      <a:rPr lang="en-US" i="1">
                        <a:latin typeface="Cambria Math" panose="02040503050406030204" pitchFamily="18" charset="0"/>
                      </a:rPr>
                      <m:t>𝑐</m:t>
                    </m:r>
                    <m:sSubSup>
                      <m:sSubSupPr>
                        <m:ctrlPr>
                          <a:rPr lang="en-US" i="1">
                            <a:latin typeface="Cambria Math" panose="02040503050406030204" pitchFamily="18" charset="0"/>
                          </a:rPr>
                        </m:ctrlPr>
                      </m:sSubSupPr>
                      <m:e>
                        <m:r>
                          <a:rPr lang="en-US" i="1">
                            <a:latin typeface="Cambria Math" panose="02040503050406030204" pitchFamily="18" charset="0"/>
                          </a:rPr>
                          <m:t>𝑡</m:t>
                        </m:r>
                      </m:e>
                      <m:sub>
                        <m:r>
                          <a:rPr lang="en-US" b="0" i="1" smtClean="0">
                            <a:latin typeface="Cambria Math" panose="02040503050406030204" pitchFamily="18" charset="0"/>
                          </a:rPr>
                          <m:t>𝑓</m:t>
                        </m:r>
                      </m:sub>
                      <m:sup>
                        <m:r>
                          <a:rPr lang="en-US" i="1">
                            <a:latin typeface="Cambria Math" panose="02040503050406030204" pitchFamily="18" charset="0"/>
                          </a:rPr>
                          <m:t>2</m:t>
                        </m:r>
                      </m:sup>
                    </m:sSubSup>
                    <m:r>
                      <a:rPr lang="en-US" i="1">
                        <a:latin typeface="Cambria Math" panose="02040503050406030204" pitchFamily="18" charset="0"/>
                      </a:rPr>
                      <m:t>+</m:t>
                    </m:r>
                    <m:r>
                      <a:rPr lang="en-US" i="1">
                        <a:latin typeface="Cambria Math" panose="02040503050406030204" pitchFamily="18" charset="0"/>
                      </a:rPr>
                      <m:t>𝑑</m:t>
                    </m:r>
                    <m:sSubSup>
                      <m:sSubSupPr>
                        <m:ctrlPr>
                          <a:rPr lang="en-US" i="1">
                            <a:latin typeface="Cambria Math" panose="02040503050406030204" pitchFamily="18" charset="0"/>
                          </a:rPr>
                        </m:ctrlPr>
                      </m:sSubSupPr>
                      <m:e>
                        <m:r>
                          <a:rPr lang="en-US" i="1">
                            <a:latin typeface="Cambria Math" panose="02040503050406030204" pitchFamily="18" charset="0"/>
                          </a:rPr>
                          <m:t>𝑡</m:t>
                        </m:r>
                      </m:e>
                      <m:sub>
                        <m:r>
                          <a:rPr lang="en-US" b="0" i="1" smtClean="0">
                            <a:latin typeface="Cambria Math" panose="02040503050406030204" pitchFamily="18" charset="0"/>
                          </a:rPr>
                          <m:t>𝑓</m:t>
                        </m:r>
                      </m:sub>
                      <m:sup>
                        <m:r>
                          <a:rPr lang="en-US" i="1">
                            <a:latin typeface="Cambria Math" panose="02040503050406030204" pitchFamily="18" charset="0"/>
                          </a:rPr>
                          <m:t>3</m:t>
                        </m:r>
                      </m:sup>
                    </m:sSubSup>
                  </m:oMath>
                </a14:m>
                <a:endParaRPr lang="en-US" dirty="0" smtClean="0"/>
              </a:p>
              <a:p>
                <a:pPr marL="731520" lvl="1" indent="-457200">
                  <a:buFont typeface="+mj-lt"/>
                  <a:buAutoNum type="arabicPeriod"/>
                </a:pPr>
                <a14:m>
                  <m:oMath xmlns:m="http://schemas.openxmlformats.org/officeDocument/2006/math">
                    <m:acc>
                      <m:accPr>
                        <m:chr m:val="̇"/>
                        <m:ctrlPr>
                          <a:rPr lang="en-US" i="1" smtClean="0">
                            <a:latin typeface="Cambria Math" panose="02040503050406030204" pitchFamily="18" charset="0"/>
                          </a:rPr>
                        </m:ctrlPr>
                      </m:accPr>
                      <m:e>
                        <m:r>
                          <a:rPr lang="en-US" i="1">
                            <a:latin typeface="Cambria Math" panose="02040503050406030204" pitchFamily="18" charset="0"/>
                          </a:rPr>
                          <m:t>𝑞</m:t>
                        </m:r>
                      </m:e>
                    </m:acc>
                    <m:d>
                      <m:dPr>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𝑡</m:t>
                            </m:r>
                          </m:e>
                          <m:sub>
                            <m:r>
                              <a:rPr lang="en-US" i="1">
                                <a:latin typeface="Cambria Math" panose="02040503050406030204" pitchFamily="18" charset="0"/>
                              </a:rPr>
                              <m:t>0</m:t>
                            </m:r>
                          </m:sub>
                        </m:sSub>
                      </m:e>
                    </m:d>
                    <m:r>
                      <a:rPr lang="en-US" i="1">
                        <a:latin typeface="Cambria Math" panose="02040503050406030204" pitchFamily="18" charset="0"/>
                      </a:rPr>
                      <m:t>=</m:t>
                    </m:r>
                    <m:sSub>
                      <m:sSubPr>
                        <m:ctrlPr>
                          <a:rPr lang="en-US" i="1">
                            <a:latin typeface="Cambria Math" panose="02040503050406030204" pitchFamily="18" charset="0"/>
                          </a:rPr>
                        </m:ctrlPr>
                      </m:sSubPr>
                      <m:e>
                        <m:r>
                          <a:rPr lang="en-US" b="0" i="1" smtClean="0">
                            <a:latin typeface="Cambria Math" panose="02040503050406030204" pitchFamily="18" charset="0"/>
                          </a:rPr>
                          <m:t>𝑣</m:t>
                        </m:r>
                      </m:e>
                      <m:sub>
                        <m:r>
                          <a:rPr lang="en-US" i="1">
                            <a:latin typeface="Cambria Math" panose="02040503050406030204" pitchFamily="18" charset="0"/>
                          </a:rPr>
                          <m:t>0</m:t>
                        </m:r>
                      </m:sub>
                    </m:sSub>
                    <m:r>
                      <a:rPr lang="en-US" b="0" i="1" smtClean="0">
                        <a:latin typeface="Cambria Math" panose="02040503050406030204" pitchFamily="18" charset="0"/>
                      </a:rPr>
                      <m:t>=</m:t>
                    </m:r>
                    <m:r>
                      <a:rPr lang="en-US" b="0" i="1" smtClean="0">
                        <a:latin typeface="Cambria Math" panose="02040503050406030204" pitchFamily="18" charset="0"/>
                      </a:rPr>
                      <m:t>𝑏</m:t>
                    </m:r>
                    <m:r>
                      <a:rPr lang="en-US" b="0" i="1" smtClean="0">
                        <a:latin typeface="Cambria Math" panose="02040503050406030204" pitchFamily="18" charset="0"/>
                      </a:rPr>
                      <m:t>+2</m:t>
                    </m:r>
                    <m:r>
                      <a:rPr lang="en-US" b="0" i="1" smtClean="0">
                        <a:latin typeface="Cambria Math" panose="02040503050406030204" pitchFamily="18" charset="0"/>
                      </a:rPr>
                      <m:t>𝑐</m:t>
                    </m:r>
                    <m:sSub>
                      <m:sSubPr>
                        <m:ctrlPr>
                          <a:rPr lang="en-US" i="1">
                            <a:latin typeface="Cambria Math" panose="02040503050406030204" pitchFamily="18" charset="0"/>
                          </a:rPr>
                        </m:ctrlPr>
                      </m:sSubPr>
                      <m:e>
                        <m:r>
                          <a:rPr lang="en-US" i="1">
                            <a:latin typeface="Cambria Math" panose="02040503050406030204" pitchFamily="18" charset="0"/>
                          </a:rPr>
                          <m:t>𝑡</m:t>
                        </m:r>
                      </m:e>
                      <m:sub>
                        <m:r>
                          <a:rPr lang="en-US" i="1">
                            <a:latin typeface="Cambria Math" panose="02040503050406030204" pitchFamily="18" charset="0"/>
                          </a:rPr>
                          <m:t>0</m:t>
                        </m:r>
                      </m:sub>
                    </m:sSub>
                    <m:r>
                      <a:rPr lang="en-US" b="0" i="1" smtClean="0">
                        <a:latin typeface="Cambria Math" panose="02040503050406030204" pitchFamily="18" charset="0"/>
                      </a:rPr>
                      <m:t>+3</m:t>
                    </m:r>
                    <m:r>
                      <a:rPr lang="en-US" b="0" i="1" smtClean="0">
                        <a:latin typeface="Cambria Math" panose="02040503050406030204" pitchFamily="18" charset="0"/>
                      </a:rPr>
                      <m:t>𝑑</m:t>
                    </m:r>
                    <m:sSubSup>
                      <m:sSubSupPr>
                        <m:ctrlPr>
                          <a:rPr lang="en-US" i="1">
                            <a:latin typeface="Cambria Math" panose="02040503050406030204" pitchFamily="18" charset="0"/>
                          </a:rPr>
                        </m:ctrlPr>
                      </m:sSubSupPr>
                      <m:e>
                        <m:r>
                          <a:rPr lang="en-US" i="1">
                            <a:latin typeface="Cambria Math" panose="02040503050406030204" pitchFamily="18" charset="0"/>
                          </a:rPr>
                          <m:t>𝑡</m:t>
                        </m:r>
                      </m:e>
                      <m:sub>
                        <m:r>
                          <a:rPr lang="en-US" i="1">
                            <a:latin typeface="Cambria Math" panose="02040503050406030204" pitchFamily="18" charset="0"/>
                          </a:rPr>
                          <m:t>0</m:t>
                        </m:r>
                      </m:sub>
                      <m:sup>
                        <m:r>
                          <a:rPr lang="en-US" i="1">
                            <a:latin typeface="Cambria Math" panose="02040503050406030204" pitchFamily="18" charset="0"/>
                          </a:rPr>
                          <m:t>2</m:t>
                        </m:r>
                      </m:sup>
                    </m:sSubSup>
                  </m:oMath>
                </a14:m>
                <a:endParaRPr lang="en-US" dirty="0" smtClean="0"/>
              </a:p>
              <a:p>
                <a:pPr marL="731520" lvl="1" indent="-457200">
                  <a:buFont typeface="+mj-lt"/>
                  <a:buAutoNum type="arabicPeriod"/>
                </a:pPr>
                <a14:m>
                  <m:oMath xmlns:m="http://schemas.openxmlformats.org/officeDocument/2006/math">
                    <m:acc>
                      <m:accPr>
                        <m:chr m:val="̇"/>
                        <m:ctrlPr>
                          <a:rPr lang="en-US" i="1">
                            <a:latin typeface="Cambria Math" panose="02040503050406030204" pitchFamily="18" charset="0"/>
                          </a:rPr>
                        </m:ctrlPr>
                      </m:accPr>
                      <m:e>
                        <m:r>
                          <a:rPr lang="en-US" i="1">
                            <a:latin typeface="Cambria Math" panose="02040503050406030204" pitchFamily="18" charset="0"/>
                          </a:rPr>
                          <m:t>𝑞</m:t>
                        </m:r>
                      </m:e>
                    </m:acc>
                    <m:d>
                      <m:dPr>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𝑡</m:t>
                            </m:r>
                          </m:e>
                          <m:sub>
                            <m:r>
                              <a:rPr lang="en-US" b="0" i="1" smtClean="0">
                                <a:latin typeface="Cambria Math" panose="02040503050406030204" pitchFamily="18" charset="0"/>
                              </a:rPr>
                              <m:t>𝑓</m:t>
                            </m:r>
                          </m:sub>
                        </m:sSub>
                      </m:e>
                    </m:d>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𝑣</m:t>
                        </m:r>
                      </m:e>
                      <m:sub>
                        <m:r>
                          <a:rPr lang="en-US" b="0" i="1" smtClean="0">
                            <a:latin typeface="Cambria Math" panose="02040503050406030204" pitchFamily="18" charset="0"/>
                          </a:rPr>
                          <m:t>𝑓</m:t>
                        </m:r>
                      </m:sub>
                    </m:sSub>
                    <m:r>
                      <a:rPr lang="en-US" b="0" i="1" smtClean="0">
                        <a:latin typeface="Cambria Math" panose="02040503050406030204" pitchFamily="18" charset="0"/>
                      </a:rPr>
                      <m:t>=</m:t>
                    </m:r>
                    <m:r>
                      <a:rPr lang="en-US" i="1">
                        <a:latin typeface="Cambria Math" panose="02040503050406030204" pitchFamily="18" charset="0"/>
                      </a:rPr>
                      <m:t>𝑏</m:t>
                    </m:r>
                    <m:r>
                      <a:rPr lang="en-US" i="1">
                        <a:latin typeface="Cambria Math" panose="02040503050406030204" pitchFamily="18" charset="0"/>
                      </a:rPr>
                      <m:t>+2</m:t>
                    </m:r>
                    <m:r>
                      <a:rPr lang="en-US" i="1">
                        <a:latin typeface="Cambria Math" panose="02040503050406030204" pitchFamily="18" charset="0"/>
                      </a:rPr>
                      <m:t>𝑐</m:t>
                    </m:r>
                    <m:sSub>
                      <m:sSubPr>
                        <m:ctrlPr>
                          <a:rPr lang="en-US" i="1">
                            <a:latin typeface="Cambria Math" panose="02040503050406030204" pitchFamily="18" charset="0"/>
                          </a:rPr>
                        </m:ctrlPr>
                      </m:sSubPr>
                      <m:e>
                        <m:r>
                          <a:rPr lang="en-US" i="1">
                            <a:latin typeface="Cambria Math" panose="02040503050406030204" pitchFamily="18" charset="0"/>
                          </a:rPr>
                          <m:t>𝑡</m:t>
                        </m:r>
                      </m:e>
                      <m:sub>
                        <m:r>
                          <a:rPr lang="en-US" b="0" i="1" smtClean="0">
                            <a:latin typeface="Cambria Math" panose="02040503050406030204" pitchFamily="18" charset="0"/>
                          </a:rPr>
                          <m:t>𝑓</m:t>
                        </m:r>
                      </m:sub>
                    </m:sSub>
                    <m:r>
                      <a:rPr lang="en-US" i="1">
                        <a:latin typeface="Cambria Math" panose="02040503050406030204" pitchFamily="18" charset="0"/>
                      </a:rPr>
                      <m:t>+3</m:t>
                    </m:r>
                    <m:r>
                      <a:rPr lang="en-US" i="1">
                        <a:latin typeface="Cambria Math" panose="02040503050406030204" pitchFamily="18" charset="0"/>
                      </a:rPr>
                      <m:t>𝑑</m:t>
                    </m:r>
                    <m:sSubSup>
                      <m:sSubSupPr>
                        <m:ctrlPr>
                          <a:rPr lang="en-US" i="1">
                            <a:latin typeface="Cambria Math" panose="02040503050406030204" pitchFamily="18" charset="0"/>
                          </a:rPr>
                        </m:ctrlPr>
                      </m:sSubSupPr>
                      <m:e>
                        <m:r>
                          <a:rPr lang="en-US" i="1">
                            <a:latin typeface="Cambria Math" panose="02040503050406030204" pitchFamily="18" charset="0"/>
                          </a:rPr>
                          <m:t>𝑡</m:t>
                        </m:r>
                      </m:e>
                      <m:sub>
                        <m:r>
                          <a:rPr lang="en-US" b="0" i="1" smtClean="0">
                            <a:latin typeface="Cambria Math" panose="02040503050406030204" pitchFamily="18" charset="0"/>
                          </a:rPr>
                          <m:t>𝑓</m:t>
                        </m:r>
                      </m:sub>
                      <m:sup>
                        <m:r>
                          <a:rPr lang="en-US" i="1">
                            <a:latin typeface="Cambria Math" panose="02040503050406030204" pitchFamily="18" charset="0"/>
                          </a:rPr>
                          <m:t>2</m:t>
                        </m:r>
                      </m:sup>
                    </m:sSubSup>
                  </m:oMath>
                </a14:m>
                <a:endParaRPr lang="en-US" dirty="0"/>
              </a:p>
              <a:p>
                <a:endParaRPr lang="en-US" dirty="0" smtClean="0"/>
              </a:p>
              <a:p>
                <a:pPr marL="0" indent="0">
                  <a:buNone/>
                </a:pPr>
                <a:r>
                  <a:rPr lang="en-US" dirty="0" smtClean="0"/>
                  <a:t>which is a linear system of 4 equations with 4 unknowns (</a:t>
                </a:r>
                <a14:m>
                  <m:oMath xmlns:m="http://schemas.openxmlformats.org/officeDocument/2006/math">
                    <m:r>
                      <a:rPr lang="en-US" b="0" i="1" smtClean="0">
                        <a:latin typeface="Cambria Math" panose="02040503050406030204" pitchFamily="18" charset="0"/>
                      </a:rPr>
                      <m:t>𝑎</m:t>
                    </m:r>
                    <m:r>
                      <a:rPr lang="en-US" b="0" i="1" smtClean="0">
                        <a:latin typeface="Cambria Math" panose="02040503050406030204" pitchFamily="18" charset="0"/>
                      </a:rPr>
                      <m:t>, </m:t>
                    </m:r>
                    <m:r>
                      <a:rPr lang="en-US" b="0" i="1" smtClean="0">
                        <a:latin typeface="Cambria Math" panose="02040503050406030204" pitchFamily="18" charset="0"/>
                      </a:rPr>
                      <m:t>𝑏</m:t>
                    </m:r>
                    <m:r>
                      <a:rPr lang="en-US" b="0" i="1" smtClean="0">
                        <a:latin typeface="Cambria Math" panose="02040503050406030204" pitchFamily="18" charset="0"/>
                      </a:rPr>
                      <m:t>, </m:t>
                    </m:r>
                    <m:r>
                      <a:rPr lang="en-US" b="0" i="1" smtClean="0">
                        <a:latin typeface="Cambria Math" panose="02040503050406030204" pitchFamily="18" charset="0"/>
                      </a:rPr>
                      <m:t>𝑐</m:t>
                    </m:r>
                    <m:r>
                      <a:rPr lang="en-US" b="0" i="1" smtClean="0">
                        <a:latin typeface="Cambria Math" panose="02040503050406030204" pitchFamily="18" charset="0"/>
                      </a:rPr>
                      <m:t>, </m:t>
                    </m:r>
                    <m:r>
                      <a:rPr lang="en-US" b="0" i="1" smtClean="0">
                        <a:latin typeface="Cambria Math" panose="02040503050406030204" pitchFamily="18" charset="0"/>
                      </a:rPr>
                      <m:t>𝑑</m:t>
                    </m:r>
                    <m:r>
                      <a:rPr lang="en-US" b="0" i="1" smtClean="0">
                        <a:latin typeface="Cambria Math" panose="02040503050406030204" pitchFamily="18" charset="0"/>
                      </a:rPr>
                      <m:t>)</m:t>
                    </m:r>
                  </m:oMath>
                </a14:m>
                <a:endParaRPr lang="en-US" dirty="0"/>
              </a:p>
              <a:p>
                <a:pPr marL="731520" lvl="1" indent="-457200">
                  <a:buFont typeface="+mj-lt"/>
                  <a:buAutoNum type="arabicPeriod"/>
                </a:pPr>
                <a:endParaRPr lang="en-US" dirty="0"/>
              </a:p>
              <a:p>
                <a:pPr marL="731520" lvl="1" indent="-457200">
                  <a:buFont typeface="+mj-lt"/>
                  <a:buAutoNum type="arabicPeriod"/>
                </a:pPr>
                <a:endParaRPr lang="en-US" dirty="0"/>
              </a:p>
            </p:txBody>
          </p:sp>
        </mc:Choice>
        <mc:Fallback>
          <p:sp>
            <p:nvSpPr>
              <p:cNvPr id="6" name="Content Placeholder 5"/>
              <p:cNvSpPr>
                <a:spLocks noGrp="1" noRot="1" noChangeAspect="1" noMove="1" noResize="1" noEditPoints="1" noAdjustHandles="1" noChangeArrowheads="1" noChangeShapeType="1" noTextEdit="1"/>
              </p:cNvSpPr>
              <p:nvPr>
                <p:ph sz="quarter" idx="1"/>
              </p:nvPr>
            </p:nvSpPr>
            <p:spPr>
              <a:blipFill rotWithShape="0">
                <a:blip r:embed="rId2"/>
                <a:stretch>
                  <a:fillRect l="-1241" t="-1111"/>
                </a:stretch>
              </a:blipFill>
            </p:spPr>
            <p:txBody>
              <a:bodyPr/>
              <a:lstStyle/>
              <a:p>
                <a:r>
                  <a:rPr lang="en-US">
                    <a:noFill/>
                  </a:rPr>
                  <a:t> </a:t>
                </a:r>
              </a:p>
            </p:txBody>
          </p:sp>
        </mc:Fallback>
      </mc:AlternateContent>
    </p:spTree>
    <p:extLst>
      <p:ext uri="{BB962C8B-B14F-4D97-AF65-F5344CB8AC3E}">
        <p14:creationId xmlns:p14="http://schemas.microsoft.com/office/powerpoint/2010/main" val="10458506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a:t>
            </a:r>
            <a:endParaRPr lang="en-US" dirty="0"/>
          </a:p>
        </p:txBody>
      </p:sp>
      <p:sp>
        <p:nvSpPr>
          <p:cNvPr id="3" name="Date Placeholder 2"/>
          <p:cNvSpPr>
            <a:spLocks noGrp="1"/>
          </p:cNvSpPr>
          <p:nvPr>
            <p:ph type="dt" sz="half" idx="10"/>
          </p:nvPr>
        </p:nvSpPr>
        <p:spPr/>
        <p:txBody>
          <a:bodyPr/>
          <a:lstStyle/>
          <a:p>
            <a:pPr algn="r"/>
            <a:fld id="{77CA0A33-8D6A-4020-BA1F-B65AE94B6184}" type="datetime1">
              <a:rPr lang="en-US" smtClean="0"/>
              <a:pPr algn="r"/>
              <a:t>2/1/2017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E157DED-2631-4FEA-894F-3C72F5E7FC9E}" type="slidenum">
              <a:rPr lang="en-US" smtClean="0"/>
              <a:pPr/>
              <a:t>11</a:t>
            </a:fld>
            <a:endParaRPr lang="en-US"/>
          </a:p>
        </p:txBody>
      </p:sp>
      <mc:AlternateContent xmlns:mc="http://schemas.openxmlformats.org/markup-compatibility/2006">
        <mc:Choice xmlns:a14="http://schemas.microsoft.com/office/drawing/2010/main" Requires="a14">
          <p:sp>
            <p:nvSpPr>
              <p:cNvPr id="6" name="Content Placeholder 5"/>
              <p:cNvSpPr>
                <a:spLocks noGrp="1"/>
              </p:cNvSpPr>
              <p:nvPr>
                <p:ph sz="quarter" idx="1"/>
              </p:nvPr>
            </p:nvSpPr>
            <p:spPr/>
            <p:txBody>
              <a:bodyPr/>
              <a:lstStyle/>
              <a:p>
                <a:r>
                  <a:rPr lang="en-US" dirty="0" smtClean="0"/>
                  <a:t>consider the following constraints where the robot is stationary at the start and end of the movement</a:t>
                </a:r>
              </a:p>
              <a:p>
                <a:endParaRPr lang="en-US" dirty="0" smtClean="0"/>
              </a:p>
              <a:p>
                <a:pPr marL="731520" lvl="1" indent="-457200">
                  <a:buFont typeface="+mj-lt"/>
                  <a:buAutoNum type="arabicPeriod"/>
                </a:pPr>
                <a14:m>
                  <m:oMath xmlns:m="http://schemas.openxmlformats.org/officeDocument/2006/math">
                    <m:r>
                      <a:rPr lang="en-US" b="0" i="1" smtClean="0">
                        <a:latin typeface="Cambria Math" panose="02040503050406030204" pitchFamily="18" charset="0"/>
                      </a:rPr>
                      <m:t>𝑞</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𝑡</m:t>
                            </m:r>
                          </m:e>
                          <m:sub>
                            <m:r>
                              <a:rPr lang="en-US" b="0" i="1" smtClean="0">
                                <a:latin typeface="Cambria Math" panose="02040503050406030204" pitchFamily="18" charset="0"/>
                              </a:rPr>
                              <m:t>0</m:t>
                            </m:r>
                          </m:sub>
                        </m:sSub>
                      </m:e>
                    </m:d>
                    <m:r>
                      <a:rPr lang="en-US" b="0" i="1" smtClean="0">
                        <a:latin typeface="Cambria Math" panose="02040503050406030204" pitchFamily="18" charset="0"/>
                      </a:rPr>
                      <m:t>=</m:t>
                    </m:r>
                    <m:r>
                      <a:rPr lang="en-US" i="1" smtClean="0">
                        <a:latin typeface="Cambria Math" panose="02040503050406030204" pitchFamily="18" charset="0"/>
                        <a:ea typeface="Cambria Math" panose="02040503050406030204" pitchFamily="18" charset="0"/>
                      </a:rPr>
                      <m:t>𝜃</m:t>
                    </m:r>
                    <m:d>
                      <m:dPr>
                        <m:ctrlPr>
                          <a:rPr lang="en-US" i="1">
                            <a:latin typeface="Cambria Math" panose="02040503050406030204" pitchFamily="18" charset="0"/>
                          </a:rPr>
                        </m:ctrlPr>
                      </m:dPr>
                      <m:e>
                        <m:r>
                          <a:rPr lang="en-US" b="0" i="1" smtClean="0">
                            <a:latin typeface="Cambria Math" panose="02040503050406030204" pitchFamily="18" charset="0"/>
                          </a:rPr>
                          <m:t>0</m:t>
                        </m:r>
                      </m:e>
                    </m:d>
                    <m:r>
                      <a:rPr lang="en-US" b="0" i="1" smtClean="0">
                        <a:latin typeface="Cambria Math" panose="02040503050406030204" pitchFamily="18" charset="0"/>
                      </a:rPr>
                      <m:t>=</m:t>
                    </m:r>
                    <m:r>
                      <a:rPr lang="en-US" b="0" i="1" smtClean="0">
                        <a:latin typeface="Cambria Math" panose="02040503050406030204" pitchFamily="18" charset="0"/>
                      </a:rPr>
                      <m:t>10</m:t>
                    </m:r>
                  </m:oMath>
                </a14:m>
                <a:endParaRPr lang="en-US" b="0" dirty="0" smtClean="0"/>
              </a:p>
              <a:p>
                <a:pPr marL="731520" lvl="1" indent="-457200">
                  <a:buFont typeface="+mj-lt"/>
                  <a:buAutoNum type="arabicPeriod"/>
                </a:pPr>
                <a14:m>
                  <m:oMath xmlns:m="http://schemas.openxmlformats.org/officeDocument/2006/math">
                    <m:r>
                      <a:rPr lang="en-US" i="1">
                        <a:latin typeface="Cambria Math" panose="02040503050406030204" pitchFamily="18" charset="0"/>
                      </a:rPr>
                      <m:t>𝑞</m:t>
                    </m:r>
                    <m:d>
                      <m:dPr>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𝑡</m:t>
                            </m:r>
                          </m:e>
                          <m:sub>
                            <m:r>
                              <a:rPr lang="en-US" b="0" i="1" smtClean="0">
                                <a:latin typeface="Cambria Math" panose="02040503050406030204" pitchFamily="18" charset="0"/>
                              </a:rPr>
                              <m:t>𝑓</m:t>
                            </m:r>
                          </m:sub>
                        </m:sSub>
                      </m:e>
                    </m:d>
                    <m:r>
                      <a:rPr lang="en-US" i="1">
                        <a:latin typeface="Cambria Math" panose="02040503050406030204" pitchFamily="18" charset="0"/>
                      </a:rPr>
                      <m:t>=</m:t>
                    </m:r>
                    <m:r>
                      <a:rPr lang="en-US" i="1" smtClean="0">
                        <a:latin typeface="Cambria Math" panose="02040503050406030204" pitchFamily="18" charset="0"/>
                        <a:ea typeface="Cambria Math" panose="02040503050406030204" pitchFamily="18" charset="0"/>
                      </a:rPr>
                      <m:t>𝜃</m:t>
                    </m:r>
                    <m:d>
                      <m:dPr>
                        <m:ctrlPr>
                          <a:rPr lang="en-US" i="1">
                            <a:latin typeface="Cambria Math" panose="02040503050406030204" pitchFamily="18" charset="0"/>
                          </a:rPr>
                        </m:ctrlPr>
                      </m:dPr>
                      <m:e>
                        <m:r>
                          <a:rPr lang="en-US" b="0" i="1" smtClean="0">
                            <a:latin typeface="Cambria Math" panose="02040503050406030204" pitchFamily="18" charset="0"/>
                          </a:rPr>
                          <m:t>3</m:t>
                        </m:r>
                      </m:e>
                    </m:d>
                    <m:r>
                      <a:rPr lang="en-US" b="0" i="1" smtClean="0">
                        <a:latin typeface="Cambria Math" panose="02040503050406030204" pitchFamily="18" charset="0"/>
                      </a:rPr>
                      <m:t>=</m:t>
                    </m:r>
                    <m:r>
                      <a:rPr lang="en-US" i="1" smtClean="0">
                        <a:latin typeface="Cambria Math" panose="02040503050406030204" pitchFamily="18" charset="0"/>
                      </a:rPr>
                      <m:t>8</m:t>
                    </m:r>
                    <m:r>
                      <a:rPr lang="en-US" b="0" i="1" smtClean="0">
                        <a:latin typeface="Cambria Math" panose="02040503050406030204" pitchFamily="18" charset="0"/>
                      </a:rPr>
                      <m:t>0</m:t>
                    </m:r>
                  </m:oMath>
                </a14:m>
                <a:endParaRPr lang="en-US" dirty="0" smtClean="0"/>
              </a:p>
              <a:p>
                <a:pPr marL="731520" lvl="1" indent="-457200">
                  <a:buFont typeface="+mj-lt"/>
                  <a:buAutoNum type="arabicPeriod"/>
                </a:pPr>
                <a14:m>
                  <m:oMath xmlns:m="http://schemas.openxmlformats.org/officeDocument/2006/math">
                    <m:acc>
                      <m:accPr>
                        <m:chr m:val="̇"/>
                        <m:ctrlPr>
                          <a:rPr lang="en-US" i="1" smtClean="0">
                            <a:latin typeface="Cambria Math" panose="02040503050406030204" pitchFamily="18" charset="0"/>
                          </a:rPr>
                        </m:ctrlPr>
                      </m:accPr>
                      <m:e>
                        <m:r>
                          <a:rPr lang="en-US" i="1">
                            <a:latin typeface="Cambria Math" panose="02040503050406030204" pitchFamily="18" charset="0"/>
                          </a:rPr>
                          <m:t>𝑞</m:t>
                        </m:r>
                      </m:e>
                    </m:acc>
                    <m:d>
                      <m:dPr>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𝑡</m:t>
                            </m:r>
                          </m:e>
                          <m:sub>
                            <m:r>
                              <a:rPr lang="en-US" i="1">
                                <a:latin typeface="Cambria Math" panose="02040503050406030204" pitchFamily="18" charset="0"/>
                              </a:rPr>
                              <m:t>0</m:t>
                            </m:r>
                          </m:sub>
                        </m:sSub>
                      </m:e>
                    </m:d>
                    <m:r>
                      <a:rPr lang="en-US" i="1">
                        <a:latin typeface="Cambria Math" panose="02040503050406030204" pitchFamily="18" charset="0"/>
                      </a:rPr>
                      <m:t>=</m:t>
                    </m:r>
                    <m:acc>
                      <m:accPr>
                        <m:chr m:val="̇"/>
                        <m:ctrlPr>
                          <a:rPr lang="en-US" i="1">
                            <a:latin typeface="Cambria Math" panose="02040503050406030204" pitchFamily="18" charset="0"/>
                          </a:rPr>
                        </m:ctrlPr>
                      </m:accPr>
                      <m:e>
                        <m:r>
                          <a:rPr lang="en-US" i="1" smtClean="0">
                            <a:latin typeface="Cambria Math" panose="02040503050406030204" pitchFamily="18" charset="0"/>
                            <a:ea typeface="Cambria Math" panose="02040503050406030204" pitchFamily="18" charset="0"/>
                          </a:rPr>
                          <m:t>𝜃</m:t>
                        </m:r>
                      </m:e>
                    </m:acc>
                    <m:d>
                      <m:dPr>
                        <m:ctrlPr>
                          <a:rPr lang="en-US" i="1">
                            <a:latin typeface="Cambria Math" panose="02040503050406030204" pitchFamily="18" charset="0"/>
                          </a:rPr>
                        </m:ctrlPr>
                      </m:dPr>
                      <m:e>
                        <m:r>
                          <a:rPr lang="en-US" b="0" i="1" smtClean="0">
                            <a:latin typeface="Cambria Math" panose="02040503050406030204" pitchFamily="18" charset="0"/>
                          </a:rPr>
                          <m:t>0</m:t>
                        </m:r>
                      </m:e>
                    </m:d>
                    <m:r>
                      <a:rPr lang="en-US" b="0" i="1" smtClean="0">
                        <a:latin typeface="Cambria Math" panose="02040503050406030204" pitchFamily="18" charset="0"/>
                      </a:rPr>
                      <m:t>=</m:t>
                    </m:r>
                    <m:r>
                      <a:rPr lang="en-US" i="1" smtClean="0">
                        <a:latin typeface="Cambria Math" panose="02040503050406030204" pitchFamily="18" charset="0"/>
                      </a:rPr>
                      <m:t>0</m:t>
                    </m:r>
                  </m:oMath>
                </a14:m>
                <a:endParaRPr lang="en-US" dirty="0" smtClean="0"/>
              </a:p>
              <a:p>
                <a:pPr marL="731520" lvl="1" indent="-457200">
                  <a:buFont typeface="+mj-lt"/>
                  <a:buAutoNum type="arabicPeriod"/>
                </a:pPr>
                <a14:m>
                  <m:oMath xmlns:m="http://schemas.openxmlformats.org/officeDocument/2006/math">
                    <m:acc>
                      <m:accPr>
                        <m:chr m:val="̇"/>
                        <m:ctrlPr>
                          <a:rPr lang="en-US" i="1">
                            <a:latin typeface="Cambria Math" panose="02040503050406030204" pitchFamily="18" charset="0"/>
                          </a:rPr>
                        </m:ctrlPr>
                      </m:accPr>
                      <m:e>
                        <m:r>
                          <a:rPr lang="en-US" i="1">
                            <a:latin typeface="Cambria Math" panose="02040503050406030204" pitchFamily="18" charset="0"/>
                          </a:rPr>
                          <m:t>𝑞</m:t>
                        </m:r>
                      </m:e>
                    </m:acc>
                    <m:d>
                      <m:dPr>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𝑡</m:t>
                            </m:r>
                          </m:e>
                          <m:sub>
                            <m:r>
                              <a:rPr lang="en-US" b="0" i="1" smtClean="0">
                                <a:latin typeface="Cambria Math" panose="02040503050406030204" pitchFamily="18" charset="0"/>
                              </a:rPr>
                              <m:t>𝑓</m:t>
                            </m:r>
                          </m:sub>
                        </m:sSub>
                      </m:e>
                    </m:d>
                    <m:r>
                      <a:rPr lang="en-US" i="1">
                        <a:latin typeface="Cambria Math" panose="02040503050406030204" pitchFamily="18" charset="0"/>
                      </a:rPr>
                      <m:t>=</m:t>
                    </m:r>
                    <m:acc>
                      <m:accPr>
                        <m:chr m:val="̇"/>
                        <m:ctrlPr>
                          <a:rPr lang="en-US" i="1">
                            <a:latin typeface="Cambria Math" panose="02040503050406030204" pitchFamily="18" charset="0"/>
                          </a:rPr>
                        </m:ctrlPr>
                      </m:accPr>
                      <m:e>
                        <m:r>
                          <a:rPr lang="en-US" i="1" smtClean="0">
                            <a:latin typeface="Cambria Math" panose="02040503050406030204" pitchFamily="18" charset="0"/>
                            <a:ea typeface="Cambria Math" panose="02040503050406030204" pitchFamily="18" charset="0"/>
                          </a:rPr>
                          <m:t>𝜃</m:t>
                        </m:r>
                      </m:e>
                    </m:acc>
                    <m:d>
                      <m:dPr>
                        <m:ctrlPr>
                          <a:rPr lang="en-US" i="1">
                            <a:latin typeface="Cambria Math" panose="02040503050406030204" pitchFamily="18" charset="0"/>
                          </a:rPr>
                        </m:ctrlPr>
                      </m:dPr>
                      <m:e>
                        <m:r>
                          <a:rPr lang="en-US" b="0" i="1" smtClean="0">
                            <a:latin typeface="Cambria Math" panose="02040503050406030204" pitchFamily="18" charset="0"/>
                          </a:rPr>
                          <m:t>3</m:t>
                        </m:r>
                      </m:e>
                    </m:d>
                    <m:r>
                      <a:rPr lang="en-US" b="0" i="1" smtClean="0">
                        <a:latin typeface="Cambria Math" panose="02040503050406030204" pitchFamily="18" charset="0"/>
                      </a:rPr>
                      <m:t>=</m:t>
                    </m:r>
                    <m:r>
                      <a:rPr lang="en-US" i="1" smtClean="0">
                        <a:latin typeface="Cambria Math" panose="02040503050406030204" pitchFamily="18" charset="0"/>
                      </a:rPr>
                      <m:t>0</m:t>
                    </m:r>
                  </m:oMath>
                </a14:m>
                <a:endParaRPr lang="en-US" dirty="0"/>
              </a:p>
              <a:p>
                <a:pPr marL="274320" lvl="1" indent="0">
                  <a:buNone/>
                </a:pPr>
                <a:endParaRPr lang="en-US" dirty="0"/>
              </a:p>
              <a:p>
                <a:pPr marL="731520" lvl="1" indent="-457200">
                  <a:buFont typeface="+mj-lt"/>
                  <a:buAutoNum type="arabicPeriod"/>
                </a:pPr>
                <a:endParaRPr lang="en-US" dirty="0"/>
              </a:p>
            </p:txBody>
          </p:sp>
        </mc:Choice>
        <mc:Fallback>
          <p:sp>
            <p:nvSpPr>
              <p:cNvPr id="6" name="Content Placeholder 5"/>
              <p:cNvSpPr>
                <a:spLocks noGrp="1" noRot="1" noChangeAspect="1" noMove="1" noResize="1" noEditPoints="1" noAdjustHandles="1" noChangeArrowheads="1" noChangeShapeType="1" noTextEdit="1"/>
              </p:cNvSpPr>
              <p:nvPr>
                <p:ph sz="quarter" idx="1"/>
              </p:nvPr>
            </p:nvSpPr>
            <p:spPr>
              <a:blipFill rotWithShape="0">
                <a:blip r:embed="rId2"/>
                <a:stretch>
                  <a:fillRect l="-621" t="-1111"/>
                </a:stretch>
              </a:blipFill>
            </p:spPr>
            <p:txBody>
              <a:bodyPr/>
              <a:lstStyle/>
              <a:p>
                <a:r>
                  <a:rPr lang="en-US">
                    <a:noFill/>
                  </a:rPr>
                  <a:t> </a:t>
                </a:r>
              </a:p>
            </p:txBody>
          </p:sp>
        </mc:Fallback>
      </mc:AlternateContent>
    </p:spTree>
    <p:extLst>
      <p:ext uri="{BB962C8B-B14F-4D97-AF65-F5344CB8AC3E}">
        <p14:creationId xmlns:p14="http://schemas.microsoft.com/office/powerpoint/2010/main" val="18884505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Joint angle</a:t>
            </a:r>
            <a:endParaRPr lang="en-US" dirty="0"/>
          </a:p>
        </p:txBody>
      </p:sp>
      <p:sp>
        <p:nvSpPr>
          <p:cNvPr id="3" name="Date Placeholder 2"/>
          <p:cNvSpPr>
            <a:spLocks noGrp="1"/>
          </p:cNvSpPr>
          <p:nvPr>
            <p:ph type="dt" sz="half" idx="10"/>
          </p:nvPr>
        </p:nvSpPr>
        <p:spPr/>
        <p:txBody>
          <a:bodyPr/>
          <a:lstStyle/>
          <a:p>
            <a:pPr algn="r"/>
            <a:fld id="{77CA0A33-8D6A-4020-BA1F-B65AE94B6184}" type="datetime1">
              <a:rPr lang="en-US" smtClean="0"/>
              <a:pPr algn="r"/>
              <a:t>2/1/2017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E157DED-2631-4FEA-894F-3C72F5E7FC9E}" type="slidenum">
              <a:rPr lang="en-US" smtClean="0"/>
              <a:pPr/>
              <a:t>12</a:t>
            </a:fld>
            <a:endParaRPr lang="en-US"/>
          </a:p>
        </p:txBody>
      </p:sp>
      <p:pic>
        <p:nvPicPr>
          <p:cNvPr id="7" name="Content Placeholder 6"/>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877791" y="1691796"/>
            <a:ext cx="5388418" cy="3779207"/>
          </a:xfrm>
        </p:spPr>
      </p:pic>
      <p:sp>
        <p:nvSpPr>
          <p:cNvPr id="8" name="TextBox 7"/>
          <p:cNvSpPr txBox="1"/>
          <p:nvPr/>
        </p:nvSpPr>
        <p:spPr>
          <a:xfrm>
            <a:off x="2667000" y="2057400"/>
            <a:ext cx="668773" cy="369332"/>
          </a:xfrm>
          <a:prstGeom prst="rect">
            <a:avLst/>
          </a:prstGeom>
          <a:noFill/>
        </p:spPr>
        <p:txBody>
          <a:bodyPr wrap="none" rtlCol="0">
            <a:spAutoFit/>
          </a:bodyPr>
          <a:lstStyle/>
          <a:p>
            <a:r>
              <a:rPr lang="en-US" dirty="0" smtClean="0"/>
              <a:t>cubic</a:t>
            </a:r>
            <a:endParaRPr lang="en-US" dirty="0"/>
          </a:p>
        </p:txBody>
      </p:sp>
      <p:sp>
        <p:nvSpPr>
          <p:cNvPr id="9" name="Right Arrow 8"/>
          <p:cNvSpPr/>
          <p:nvPr/>
        </p:nvSpPr>
        <p:spPr>
          <a:xfrm>
            <a:off x="1877791" y="4953000"/>
            <a:ext cx="332009" cy="228600"/>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flipH="1">
            <a:off x="6934200" y="1828800"/>
            <a:ext cx="332009" cy="228600"/>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mc:Choice xmlns:a14="http://schemas.microsoft.com/office/drawing/2010/main" Requires="a14">
          <p:sp>
            <p:nvSpPr>
              <p:cNvPr id="11" name="TextBox 10"/>
              <p:cNvSpPr txBox="1"/>
              <p:nvPr/>
            </p:nvSpPr>
            <p:spPr>
              <a:xfrm>
                <a:off x="614753" y="4882634"/>
                <a:ext cx="1263038" cy="369332"/>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ea typeface="Cambria Math" panose="02040503050406030204" pitchFamily="18" charset="0"/>
                        </a:rPr>
                        <m:t>𝜃</m:t>
                      </m:r>
                      <m:d>
                        <m:dPr>
                          <m:ctrlPr>
                            <a:rPr lang="en-US" i="1">
                              <a:latin typeface="Cambria Math" panose="02040503050406030204" pitchFamily="18" charset="0"/>
                            </a:rPr>
                          </m:ctrlPr>
                        </m:dPr>
                        <m:e>
                          <m:r>
                            <a:rPr lang="en-US" i="1">
                              <a:latin typeface="Cambria Math" panose="02040503050406030204" pitchFamily="18" charset="0"/>
                            </a:rPr>
                            <m:t>0</m:t>
                          </m:r>
                        </m:e>
                      </m:d>
                      <m:r>
                        <a:rPr lang="en-US" i="1">
                          <a:latin typeface="Cambria Math" panose="02040503050406030204" pitchFamily="18" charset="0"/>
                        </a:rPr>
                        <m:t>=10</m:t>
                      </m:r>
                    </m:oMath>
                  </m:oMathPara>
                </a14:m>
                <a:endParaRPr lang="en-US" dirty="0"/>
              </a:p>
            </p:txBody>
          </p:sp>
        </mc:Choice>
        <mc:Fallback>
          <p:sp>
            <p:nvSpPr>
              <p:cNvPr id="11" name="TextBox 10"/>
              <p:cNvSpPr txBox="1">
                <a:spLocks noRot="1" noChangeAspect="1" noMove="1" noResize="1" noEditPoints="1" noAdjustHandles="1" noChangeArrowheads="1" noChangeShapeType="1" noTextEdit="1"/>
              </p:cNvSpPr>
              <p:nvPr/>
            </p:nvSpPr>
            <p:spPr>
              <a:xfrm>
                <a:off x="614753" y="4882634"/>
                <a:ext cx="1263038" cy="369332"/>
              </a:xfrm>
              <a:prstGeom prst="rect">
                <a:avLst/>
              </a:prstGeom>
              <a:blipFill rotWithShape="0">
                <a:blip r:embed="rId3"/>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2" name="TextBox 11"/>
              <p:cNvSpPr txBox="1"/>
              <p:nvPr/>
            </p:nvSpPr>
            <p:spPr>
              <a:xfrm>
                <a:off x="7266209" y="1758434"/>
                <a:ext cx="1263038" cy="369332"/>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ea typeface="Cambria Math" panose="02040503050406030204" pitchFamily="18" charset="0"/>
                        </a:rPr>
                        <m:t>𝜃</m:t>
                      </m:r>
                      <m:d>
                        <m:dPr>
                          <m:ctrlPr>
                            <a:rPr lang="en-US" i="1">
                              <a:latin typeface="Cambria Math" panose="02040503050406030204" pitchFamily="18" charset="0"/>
                            </a:rPr>
                          </m:ctrlPr>
                        </m:dPr>
                        <m:e>
                          <m:r>
                            <a:rPr lang="en-US" i="1">
                              <a:latin typeface="Cambria Math" panose="02040503050406030204" pitchFamily="18" charset="0"/>
                            </a:rPr>
                            <m:t>3</m:t>
                          </m:r>
                        </m:e>
                      </m:d>
                      <m:r>
                        <a:rPr lang="en-US" i="1">
                          <a:latin typeface="Cambria Math" panose="02040503050406030204" pitchFamily="18" charset="0"/>
                        </a:rPr>
                        <m:t>=80</m:t>
                      </m:r>
                    </m:oMath>
                  </m:oMathPara>
                </a14:m>
                <a:endParaRPr lang="en-US" dirty="0"/>
              </a:p>
            </p:txBody>
          </p:sp>
        </mc:Choice>
        <mc:Fallback>
          <p:sp>
            <p:nvSpPr>
              <p:cNvPr id="12" name="TextBox 11"/>
              <p:cNvSpPr txBox="1">
                <a:spLocks noRot="1" noChangeAspect="1" noMove="1" noResize="1" noEditPoints="1" noAdjustHandles="1" noChangeArrowheads="1" noChangeShapeType="1" noTextEdit="1"/>
              </p:cNvSpPr>
              <p:nvPr/>
            </p:nvSpPr>
            <p:spPr>
              <a:xfrm>
                <a:off x="7266209" y="1758434"/>
                <a:ext cx="1263038" cy="369332"/>
              </a:xfrm>
              <a:prstGeom prst="rect">
                <a:avLst/>
              </a:prstGeom>
              <a:blipFill rotWithShape="0">
                <a:blip r:embed="rId4"/>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29465172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Joint velocity</a:t>
            </a:r>
            <a:endParaRPr lang="en-US" dirty="0"/>
          </a:p>
        </p:txBody>
      </p:sp>
      <p:sp>
        <p:nvSpPr>
          <p:cNvPr id="3" name="Date Placeholder 2"/>
          <p:cNvSpPr>
            <a:spLocks noGrp="1"/>
          </p:cNvSpPr>
          <p:nvPr>
            <p:ph type="dt" sz="half" idx="10"/>
          </p:nvPr>
        </p:nvSpPr>
        <p:spPr/>
        <p:txBody>
          <a:bodyPr/>
          <a:lstStyle/>
          <a:p>
            <a:pPr algn="r"/>
            <a:fld id="{77CA0A33-8D6A-4020-BA1F-B65AE94B6184}" type="datetime1">
              <a:rPr lang="en-US" smtClean="0"/>
              <a:pPr algn="r"/>
              <a:t>2/1/2017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E157DED-2631-4FEA-894F-3C72F5E7FC9E}" type="slidenum">
              <a:rPr lang="en-US" smtClean="0"/>
              <a:pPr/>
              <a:t>13</a:t>
            </a:fld>
            <a:endParaRPr lang="en-US"/>
          </a:p>
        </p:txBody>
      </p:sp>
      <p:pic>
        <p:nvPicPr>
          <p:cNvPr id="7" name="Content Placeholder 6"/>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877791" y="1691796"/>
            <a:ext cx="5388418" cy="3779207"/>
          </a:xfrm>
        </p:spPr>
      </p:pic>
      <p:sp>
        <p:nvSpPr>
          <p:cNvPr id="8" name="TextBox 7"/>
          <p:cNvSpPr txBox="1"/>
          <p:nvPr/>
        </p:nvSpPr>
        <p:spPr>
          <a:xfrm>
            <a:off x="2667000" y="2057400"/>
            <a:ext cx="1048685" cy="369332"/>
          </a:xfrm>
          <a:prstGeom prst="rect">
            <a:avLst/>
          </a:prstGeom>
          <a:noFill/>
        </p:spPr>
        <p:txBody>
          <a:bodyPr wrap="none" rtlCol="0">
            <a:spAutoFit/>
          </a:bodyPr>
          <a:lstStyle/>
          <a:p>
            <a:r>
              <a:rPr lang="en-US" dirty="0" smtClean="0"/>
              <a:t>quadratic</a:t>
            </a:r>
            <a:endParaRPr lang="en-US" dirty="0"/>
          </a:p>
        </p:txBody>
      </p:sp>
      <p:sp>
        <p:nvSpPr>
          <p:cNvPr id="9" name="Right Arrow 8"/>
          <p:cNvSpPr/>
          <p:nvPr/>
        </p:nvSpPr>
        <p:spPr>
          <a:xfrm>
            <a:off x="1877791" y="4953000"/>
            <a:ext cx="332009" cy="228600"/>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mc:Choice xmlns:a14="http://schemas.microsoft.com/office/drawing/2010/main" Requires="a14">
          <p:sp>
            <p:nvSpPr>
              <p:cNvPr id="10" name="TextBox 9"/>
              <p:cNvSpPr txBox="1"/>
              <p:nvPr/>
            </p:nvSpPr>
            <p:spPr>
              <a:xfrm>
                <a:off x="742993" y="4876222"/>
                <a:ext cx="1134798" cy="382156"/>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acc>
                        <m:accPr>
                          <m:chr m:val="̇"/>
                          <m:ctrlPr>
                            <a:rPr lang="en-US" i="1">
                              <a:latin typeface="Cambria Math" panose="02040503050406030204" pitchFamily="18" charset="0"/>
                            </a:rPr>
                          </m:ctrlPr>
                        </m:accPr>
                        <m:e>
                          <m:r>
                            <a:rPr lang="en-US" i="1">
                              <a:latin typeface="Cambria Math" panose="02040503050406030204" pitchFamily="18" charset="0"/>
                              <a:ea typeface="Cambria Math" panose="02040503050406030204" pitchFamily="18" charset="0"/>
                            </a:rPr>
                            <m:t>𝜃</m:t>
                          </m:r>
                        </m:e>
                      </m:acc>
                      <m:d>
                        <m:dPr>
                          <m:ctrlPr>
                            <a:rPr lang="en-US" i="1">
                              <a:latin typeface="Cambria Math" panose="02040503050406030204" pitchFamily="18" charset="0"/>
                            </a:rPr>
                          </m:ctrlPr>
                        </m:dPr>
                        <m:e>
                          <m:r>
                            <a:rPr lang="en-US" i="1">
                              <a:latin typeface="Cambria Math" panose="02040503050406030204" pitchFamily="18" charset="0"/>
                            </a:rPr>
                            <m:t>0</m:t>
                          </m:r>
                        </m:e>
                      </m:d>
                      <m:r>
                        <a:rPr lang="en-US" i="1">
                          <a:latin typeface="Cambria Math" panose="02040503050406030204" pitchFamily="18" charset="0"/>
                        </a:rPr>
                        <m:t>=</m:t>
                      </m:r>
                      <m:r>
                        <a:rPr lang="en-US" i="1">
                          <a:latin typeface="Cambria Math" panose="02040503050406030204" pitchFamily="18" charset="0"/>
                        </a:rPr>
                        <m:t>0</m:t>
                      </m:r>
                    </m:oMath>
                  </m:oMathPara>
                </a14:m>
                <a:endParaRPr lang="en-US" dirty="0"/>
              </a:p>
            </p:txBody>
          </p:sp>
        </mc:Choice>
        <mc:Fallback>
          <p:sp>
            <p:nvSpPr>
              <p:cNvPr id="10" name="TextBox 9"/>
              <p:cNvSpPr txBox="1">
                <a:spLocks noRot="1" noChangeAspect="1" noMove="1" noResize="1" noEditPoints="1" noAdjustHandles="1" noChangeArrowheads="1" noChangeShapeType="1" noTextEdit="1"/>
              </p:cNvSpPr>
              <p:nvPr/>
            </p:nvSpPr>
            <p:spPr>
              <a:xfrm>
                <a:off x="742993" y="4876222"/>
                <a:ext cx="1134798" cy="382156"/>
              </a:xfrm>
              <a:prstGeom prst="rect">
                <a:avLst/>
              </a:prstGeom>
              <a:blipFill rotWithShape="0">
                <a:blip r:embed="rId3"/>
                <a:stretch>
                  <a:fillRect/>
                </a:stretch>
              </a:blipFill>
            </p:spPr>
            <p:txBody>
              <a:bodyPr/>
              <a:lstStyle/>
              <a:p>
                <a:r>
                  <a:rPr lang="en-US">
                    <a:noFill/>
                  </a:rPr>
                  <a:t> </a:t>
                </a:r>
              </a:p>
            </p:txBody>
          </p:sp>
        </mc:Fallback>
      </mc:AlternateContent>
      <p:sp>
        <p:nvSpPr>
          <p:cNvPr id="11" name="Right Arrow 10"/>
          <p:cNvSpPr/>
          <p:nvPr/>
        </p:nvSpPr>
        <p:spPr>
          <a:xfrm flipH="1">
            <a:off x="6934200" y="4942500"/>
            <a:ext cx="332009" cy="228600"/>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mc:Choice xmlns:a14="http://schemas.microsoft.com/office/drawing/2010/main" Requires="a14">
          <p:sp>
            <p:nvSpPr>
              <p:cNvPr id="12" name="TextBox 11"/>
              <p:cNvSpPr txBox="1"/>
              <p:nvPr/>
            </p:nvSpPr>
            <p:spPr>
              <a:xfrm>
                <a:off x="7266209" y="4865722"/>
                <a:ext cx="1134798" cy="382156"/>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acc>
                        <m:accPr>
                          <m:chr m:val="̇"/>
                          <m:ctrlPr>
                            <a:rPr lang="en-US" i="1">
                              <a:latin typeface="Cambria Math" panose="02040503050406030204" pitchFamily="18" charset="0"/>
                            </a:rPr>
                          </m:ctrlPr>
                        </m:accPr>
                        <m:e>
                          <m:r>
                            <a:rPr lang="en-US" i="1">
                              <a:latin typeface="Cambria Math" panose="02040503050406030204" pitchFamily="18" charset="0"/>
                              <a:ea typeface="Cambria Math" panose="02040503050406030204" pitchFamily="18" charset="0"/>
                            </a:rPr>
                            <m:t>𝜃</m:t>
                          </m:r>
                        </m:e>
                      </m:acc>
                      <m:d>
                        <m:dPr>
                          <m:ctrlPr>
                            <a:rPr lang="en-US" i="1">
                              <a:latin typeface="Cambria Math" panose="02040503050406030204" pitchFamily="18" charset="0"/>
                            </a:rPr>
                          </m:ctrlPr>
                        </m:dPr>
                        <m:e>
                          <m:r>
                            <a:rPr lang="en-US" i="1">
                              <a:latin typeface="Cambria Math" panose="02040503050406030204" pitchFamily="18" charset="0"/>
                            </a:rPr>
                            <m:t>3</m:t>
                          </m:r>
                        </m:e>
                      </m:d>
                      <m:r>
                        <a:rPr lang="en-US" i="1">
                          <a:latin typeface="Cambria Math" panose="02040503050406030204" pitchFamily="18" charset="0"/>
                        </a:rPr>
                        <m:t>=</m:t>
                      </m:r>
                      <m:r>
                        <a:rPr lang="en-US" i="1">
                          <a:latin typeface="Cambria Math" panose="02040503050406030204" pitchFamily="18" charset="0"/>
                        </a:rPr>
                        <m:t>0</m:t>
                      </m:r>
                    </m:oMath>
                  </m:oMathPara>
                </a14:m>
                <a:endParaRPr lang="en-US" dirty="0"/>
              </a:p>
            </p:txBody>
          </p:sp>
        </mc:Choice>
        <mc:Fallback>
          <p:sp>
            <p:nvSpPr>
              <p:cNvPr id="12" name="TextBox 11"/>
              <p:cNvSpPr txBox="1">
                <a:spLocks noRot="1" noChangeAspect="1" noMove="1" noResize="1" noEditPoints="1" noAdjustHandles="1" noChangeArrowheads="1" noChangeShapeType="1" noTextEdit="1"/>
              </p:cNvSpPr>
              <p:nvPr/>
            </p:nvSpPr>
            <p:spPr>
              <a:xfrm>
                <a:off x="7266209" y="4865722"/>
                <a:ext cx="1134798" cy="382156"/>
              </a:xfrm>
              <a:prstGeom prst="rect">
                <a:avLst/>
              </a:prstGeom>
              <a:blipFill rotWithShape="0">
                <a:blip r:embed="rId4"/>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6442843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Joint acceleration</a:t>
            </a:r>
            <a:endParaRPr lang="en-US" dirty="0"/>
          </a:p>
        </p:txBody>
      </p:sp>
      <p:sp>
        <p:nvSpPr>
          <p:cNvPr id="3" name="Date Placeholder 2"/>
          <p:cNvSpPr>
            <a:spLocks noGrp="1"/>
          </p:cNvSpPr>
          <p:nvPr>
            <p:ph type="dt" sz="half" idx="10"/>
          </p:nvPr>
        </p:nvSpPr>
        <p:spPr/>
        <p:txBody>
          <a:bodyPr/>
          <a:lstStyle/>
          <a:p>
            <a:pPr algn="r"/>
            <a:fld id="{77CA0A33-8D6A-4020-BA1F-B65AE94B6184}" type="datetime1">
              <a:rPr lang="en-US" smtClean="0"/>
              <a:pPr algn="r"/>
              <a:t>2/1/2017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E157DED-2631-4FEA-894F-3C72F5E7FC9E}" type="slidenum">
              <a:rPr lang="en-US" smtClean="0"/>
              <a:pPr/>
              <a:t>14</a:t>
            </a:fld>
            <a:endParaRPr lang="en-US"/>
          </a:p>
        </p:txBody>
      </p:sp>
      <p:pic>
        <p:nvPicPr>
          <p:cNvPr id="7" name="Content Placeholder 6"/>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877791" y="1691796"/>
            <a:ext cx="5388418" cy="3779207"/>
          </a:xfrm>
        </p:spPr>
      </p:pic>
      <p:sp>
        <p:nvSpPr>
          <p:cNvPr id="8" name="TextBox 7"/>
          <p:cNvSpPr txBox="1"/>
          <p:nvPr/>
        </p:nvSpPr>
        <p:spPr>
          <a:xfrm>
            <a:off x="3048000" y="2057400"/>
            <a:ext cx="702436" cy="369332"/>
          </a:xfrm>
          <a:prstGeom prst="rect">
            <a:avLst/>
          </a:prstGeom>
          <a:noFill/>
        </p:spPr>
        <p:txBody>
          <a:bodyPr wrap="none" rtlCol="0">
            <a:spAutoFit/>
          </a:bodyPr>
          <a:lstStyle/>
          <a:p>
            <a:r>
              <a:rPr lang="en-US" dirty="0" smtClean="0"/>
              <a:t>linear</a:t>
            </a:r>
            <a:endParaRPr lang="en-US" dirty="0"/>
          </a:p>
        </p:txBody>
      </p:sp>
    </p:spTree>
    <p:extLst>
      <p:ext uri="{BB962C8B-B14F-4D97-AF65-F5344CB8AC3E}">
        <p14:creationId xmlns:p14="http://schemas.microsoft.com/office/powerpoint/2010/main" val="17674954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Satisfying the constraints with polynomials</a:t>
            </a:r>
            <a:endParaRPr lang="en-US" dirty="0"/>
          </a:p>
        </p:txBody>
      </p:sp>
      <p:sp>
        <p:nvSpPr>
          <p:cNvPr id="3" name="Date Placeholder 2"/>
          <p:cNvSpPr>
            <a:spLocks noGrp="1"/>
          </p:cNvSpPr>
          <p:nvPr>
            <p:ph type="dt" sz="half" idx="10"/>
          </p:nvPr>
        </p:nvSpPr>
        <p:spPr/>
        <p:txBody>
          <a:bodyPr/>
          <a:lstStyle/>
          <a:p>
            <a:pPr algn="r"/>
            <a:fld id="{77CA0A33-8D6A-4020-BA1F-B65AE94B6184}" type="datetime1">
              <a:rPr lang="en-US" smtClean="0"/>
              <a:pPr algn="r"/>
              <a:t>2/1/2017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E157DED-2631-4FEA-894F-3C72F5E7FC9E}" type="slidenum">
              <a:rPr lang="en-US" smtClean="0"/>
              <a:pPr/>
              <a:t>15</a:t>
            </a:fld>
            <a:endParaRPr lang="en-US"/>
          </a:p>
        </p:txBody>
      </p:sp>
      <mc:AlternateContent xmlns:mc="http://schemas.openxmlformats.org/markup-compatibility/2006">
        <mc:Choice xmlns:a14="http://schemas.microsoft.com/office/drawing/2010/main" Requires="a14">
          <p:sp>
            <p:nvSpPr>
              <p:cNvPr id="6" name="Content Placeholder 5"/>
              <p:cNvSpPr>
                <a:spLocks noGrp="1"/>
              </p:cNvSpPr>
              <p:nvPr>
                <p:ph sz="quarter" idx="1"/>
              </p:nvPr>
            </p:nvSpPr>
            <p:spPr/>
            <p:txBody>
              <a:bodyPr/>
              <a:lstStyle/>
              <a:p>
                <a:r>
                  <a:rPr lang="en-US" dirty="0" smtClean="0"/>
                  <a:t>suppose that we have joint value, joint velocity, and joint acceleration  constraints</a:t>
                </a:r>
              </a:p>
              <a:p>
                <a:pPr marL="731520" lvl="1" indent="-457200">
                  <a:buFont typeface="+mj-lt"/>
                  <a:buAutoNum type="arabicPeriod"/>
                </a:pPr>
                <a14:m>
                  <m:oMath xmlns:m="http://schemas.openxmlformats.org/officeDocument/2006/math">
                    <m:r>
                      <a:rPr lang="en-US" b="0" i="1" smtClean="0">
                        <a:latin typeface="Cambria Math" panose="02040503050406030204" pitchFamily="18" charset="0"/>
                      </a:rPr>
                      <m:t>𝑞</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𝑡</m:t>
                            </m:r>
                          </m:e>
                          <m:sub>
                            <m:r>
                              <a:rPr lang="en-US" b="0" i="1" smtClean="0">
                                <a:latin typeface="Cambria Math" panose="02040503050406030204" pitchFamily="18" charset="0"/>
                              </a:rPr>
                              <m:t>0</m:t>
                            </m:r>
                          </m:sub>
                        </m:sSub>
                      </m:e>
                    </m:d>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𝑞</m:t>
                        </m:r>
                      </m:e>
                      <m:sub>
                        <m:r>
                          <a:rPr lang="en-US" b="0" i="1" smtClean="0">
                            <a:latin typeface="Cambria Math" panose="02040503050406030204" pitchFamily="18" charset="0"/>
                          </a:rPr>
                          <m:t>0</m:t>
                        </m:r>
                      </m:sub>
                    </m:sSub>
                  </m:oMath>
                </a14:m>
                <a:endParaRPr lang="en-US" b="0" dirty="0" smtClean="0"/>
              </a:p>
              <a:p>
                <a:pPr marL="731520" lvl="1" indent="-457200">
                  <a:buFont typeface="+mj-lt"/>
                  <a:buAutoNum type="arabicPeriod"/>
                </a:pPr>
                <a14:m>
                  <m:oMath xmlns:m="http://schemas.openxmlformats.org/officeDocument/2006/math">
                    <m:r>
                      <a:rPr lang="en-US" i="1">
                        <a:latin typeface="Cambria Math" panose="02040503050406030204" pitchFamily="18" charset="0"/>
                      </a:rPr>
                      <m:t>𝑞</m:t>
                    </m:r>
                    <m:d>
                      <m:dPr>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𝑡</m:t>
                            </m:r>
                          </m:e>
                          <m:sub>
                            <m:r>
                              <a:rPr lang="en-US" b="0" i="1" smtClean="0">
                                <a:latin typeface="Cambria Math" panose="02040503050406030204" pitchFamily="18" charset="0"/>
                              </a:rPr>
                              <m:t>𝑓</m:t>
                            </m:r>
                          </m:sub>
                        </m:sSub>
                      </m:e>
                    </m:d>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𝑞</m:t>
                        </m:r>
                      </m:e>
                      <m:sub>
                        <m:r>
                          <a:rPr lang="en-US" b="0" i="1" smtClean="0">
                            <a:latin typeface="Cambria Math" panose="02040503050406030204" pitchFamily="18" charset="0"/>
                          </a:rPr>
                          <m:t>𝑓</m:t>
                        </m:r>
                      </m:sub>
                    </m:sSub>
                  </m:oMath>
                </a14:m>
                <a:endParaRPr lang="en-US" dirty="0" smtClean="0"/>
              </a:p>
              <a:p>
                <a:pPr marL="731520" lvl="1" indent="-457200">
                  <a:buFont typeface="+mj-lt"/>
                  <a:buAutoNum type="arabicPeriod"/>
                </a:pPr>
                <a14:m>
                  <m:oMath xmlns:m="http://schemas.openxmlformats.org/officeDocument/2006/math">
                    <m:acc>
                      <m:accPr>
                        <m:chr m:val="̇"/>
                        <m:ctrlPr>
                          <a:rPr lang="en-US" i="1" smtClean="0">
                            <a:latin typeface="Cambria Math" panose="02040503050406030204" pitchFamily="18" charset="0"/>
                          </a:rPr>
                        </m:ctrlPr>
                      </m:accPr>
                      <m:e>
                        <m:r>
                          <a:rPr lang="en-US" i="1">
                            <a:latin typeface="Cambria Math" panose="02040503050406030204" pitchFamily="18" charset="0"/>
                          </a:rPr>
                          <m:t>𝑞</m:t>
                        </m:r>
                      </m:e>
                    </m:acc>
                    <m:d>
                      <m:dPr>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𝑡</m:t>
                            </m:r>
                          </m:e>
                          <m:sub>
                            <m:r>
                              <a:rPr lang="en-US" i="1">
                                <a:latin typeface="Cambria Math" panose="02040503050406030204" pitchFamily="18" charset="0"/>
                              </a:rPr>
                              <m:t>0</m:t>
                            </m:r>
                          </m:sub>
                        </m:sSub>
                      </m:e>
                    </m:d>
                    <m:r>
                      <a:rPr lang="en-US" i="1">
                        <a:latin typeface="Cambria Math" panose="02040503050406030204" pitchFamily="18" charset="0"/>
                      </a:rPr>
                      <m:t>=</m:t>
                    </m:r>
                    <m:sSub>
                      <m:sSubPr>
                        <m:ctrlPr>
                          <a:rPr lang="en-US" i="1">
                            <a:latin typeface="Cambria Math" panose="02040503050406030204" pitchFamily="18" charset="0"/>
                          </a:rPr>
                        </m:ctrlPr>
                      </m:sSubPr>
                      <m:e>
                        <m:r>
                          <a:rPr lang="en-US" b="0" i="1" smtClean="0">
                            <a:latin typeface="Cambria Math" panose="02040503050406030204" pitchFamily="18" charset="0"/>
                          </a:rPr>
                          <m:t>𝑣</m:t>
                        </m:r>
                      </m:e>
                      <m:sub>
                        <m:r>
                          <a:rPr lang="en-US" i="1">
                            <a:latin typeface="Cambria Math" panose="02040503050406030204" pitchFamily="18" charset="0"/>
                          </a:rPr>
                          <m:t>0</m:t>
                        </m:r>
                      </m:sub>
                    </m:sSub>
                  </m:oMath>
                </a14:m>
                <a:endParaRPr lang="en-US" dirty="0" smtClean="0"/>
              </a:p>
              <a:p>
                <a:pPr marL="731520" lvl="1" indent="-457200">
                  <a:buFont typeface="+mj-lt"/>
                  <a:buAutoNum type="arabicPeriod"/>
                </a:pPr>
                <a14:m>
                  <m:oMath xmlns:m="http://schemas.openxmlformats.org/officeDocument/2006/math">
                    <m:acc>
                      <m:accPr>
                        <m:chr m:val="̇"/>
                        <m:ctrlPr>
                          <a:rPr lang="en-US" i="1">
                            <a:latin typeface="Cambria Math" panose="02040503050406030204" pitchFamily="18" charset="0"/>
                          </a:rPr>
                        </m:ctrlPr>
                      </m:accPr>
                      <m:e>
                        <m:r>
                          <a:rPr lang="en-US" i="1">
                            <a:latin typeface="Cambria Math" panose="02040503050406030204" pitchFamily="18" charset="0"/>
                          </a:rPr>
                          <m:t>𝑞</m:t>
                        </m:r>
                      </m:e>
                    </m:acc>
                    <m:d>
                      <m:dPr>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𝑡</m:t>
                            </m:r>
                          </m:e>
                          <m:sub>
                            <m:r>
                              <a:rPr lang="en-US" b="0" i="1" smtClean="0">
                                <a:latin typeface="Cambria Math" panose="02040503050406030204" pitchFamily="18" charset="0"/>
                              </a:rPr>
                              <m:t>𝑓</m:t>
                            </m:r>
                          </m:sub>
                        </m:sSub>
                      </m:e>
                    </m:d>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𝑣</m:t>
                        </m:r>
                      </m:e>
                      <m:sub>
                        <m:r>
                          <a:rPr lang="en-US" b="0" i="1" smtClean="0">
                            <a:latin typeface="Cambria Math" panose="02040503050406030204" pitchFamily="18" charset="0"/>
                          </a:rPr>
                          <m:t>𝑓</m:t>
                        </m:r>
                      </m:sub>
                    </m:sSub>
                  </m:oMath>
                </a14:m>
                <a:endParaRPr lang="en-US" dirty="0" smtClean="0"/>
              </a:p>
              <a:p>
                <a:pPr marL="731520" lvl="1" indent="-457200">
                  <a:buFont typeface="+mj-lt"/>
                  <a:buAutoNum type="arabicPeriod"/>
                </a:pPr>
                <a14:m>
                  <m:oMath xmlns:m="http://schemas.openxmlformats.org/officeDocument/2006/math">
                    <m:acc>
                      <m:accPr>
                        <m:chr m:val="̈"/>
                        <m:ctrlPr>
                          <a:rPr lang="en-US" i="1" smtClean="0">
                            <a:latin typeface="Cambria Math" panose="02040503050406030204" pitchFamily="18" charset="0"/>
                          </a:rPr>
                        </m:ctrlPr>
                      </m:accPr>
                      <m:e>
                        <m:r>
                          <a:rPr lang="en-US" b="0" i="1" smtClean="0">
                            <a:latin typeface="Cambria Math" panose="02040503050406030204" pitchFamily="18" charset="0"/>
                          </a:rPr>
                          <m:t>𝑞</m:t>
                        </m:r>
                      </m:e>
                    </m:acc>
                    <m:d>
                      <m:dPr>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𝑡</m:t>
                            </m:r>
                          </m:e>
                          <m:sub>
                            <m:r>
                              <a:rPr lang="en-US" i="1">
                                <a:latin typeface="Cambria Math" panose="02040503050406030204" pitchFamily="18" charset="0"/>
                              </a:rPr>
                              <m:t>0</m:t>
                            </m:r>
                          </m:sub>
                        </m:sSub>
                      </m:e>
                    </m:d>
                    <m:r>
                      <a:rPr lang="en-US" i="1">
                        <a:latin typeface="Cambria Math" panose="02040503050406030204" pitchFamily="18" charset="0"/>
                      </a:rPr>
                      <m:t>=</m:t>
                    </m:r>
                    <m:sSub>
                      <m:sSubPr>
                        <m:ctrlPr>
                          <a:rPr lang="en-US" i="1">
                            <a:latin typeface="Cambria Math" panose="02040503050406030204" pitchFamily="18" charset="0"/>
                          </a:rPr>
                        </m:ctrlPr>
                      </m:sSubPr>
                      <m:e>
                        <m:r>
                          <a:rPr lang="en-US" i="1" smtClean="0">
                            <a:latin typeface="Cambria Math" panose="02040503050406030204" pitchFamily="18" charset="0"/>
                            <a:ea typeface="Cambria Math" panose="02040503050406030204" pitchFamily="18" charset="0"/>
                          </a:rPr>
                          <m:t>𝛼</m:t>
                        </m:r>
                      </m:e>
                      <m:sub>
                        <m:r>
                          <a:rPr lang="en-US" i="1">
                            <a:latin typeface="Cambria Math" panose="02040503050406030204" pitchFamily="18" charset="0"/>
                          </a:rPr>
                          <m:t>0</m:t>
                        </m:r>
                      </m:sub>
                    </m:sSub>
                  </m:oMath>
                </a14:m>
                <a:endParaRPr lang="en-US" dirty="0"/>
              </a:p>
              <a:p>
                <a:pPr marL="731520" lvl="1" indent="-457200">
                  <a:buFont typeface="+mj-lt"/>
                  <a:buAutoNum type="arabicPeriod"/>
                </a:pPr>
                <a14:m>
                  <m:oMath xmlns:m="http://schemas.openxmlformats.org/officeDocument/2006/math">
                    <m:acc>
                      <m:accPr>
                        <m:chr m:val="̈"/>
                        <m:ctrlPr>
                          <a:rPr lang="en-US" i="1" smtClean="0">
                            <a:latin typeface="Cambria Math" panose="02040503050406030204" pitchFamily="18" charset="0"/>
                          </a:rPr>
                        </m:ctrlPr>
                      </m:accPr>
                      <m:e>
                        <m:r>
                          <a:rPr lang="en-US" b="0" i="1" smtClean="0">
                            <a:latin typeface="Cambria Math" panose="02040503050406030204" pitchFamily="18" charset="0"/>
                          </a:rPr>
                          <m:t>𝑞</m:t>
                        </m:r>
                      </m:e>
                    </m:acc>
                    <m:d>
                      <m:dPr>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𝑡</m:t>
                            </m:r>
                          </m:e>
                          <m:sub>
                            <m:r>
                              <a:rPr lang="en-US" i="1">
                                <a:latin typeface="Cambria Math" panose="02040503050406030204" pitchFamily="18" charset="0"/>
                              </a:rPr>
                              <m:t>𝑓</m:t>
                            </m:r>
                          </m:sub>
                        </m:sSub>
                      </m:e>
                    </m:d>
                    <m:r>
                      <a:rPr lang="en-US" i="1">
                        <a:latin typeface="Cambria Math" panose="02040503050406030204" pitchFamily="18" charset="0"/>
                      </a:rPr>
                      <m:t>=</m:t>
                    </m:r>
                    <m:sSub>
                      <m:sSubPr>
                        <m:ctrlPr>
                          <a:rPr lang="en-US" i="1">
                            <a:latin typeface="Cambria Math" panose="02040503050406030204" pitchFamily="18" charset="0"/>
                          </a:rPr>
                        </m:ctrlPr>
                      </m:sSubPr>
                      <m:e>
                        <m:r>
                          <a:rPr lang="en-US" i="1" smtClean="0">
                            <a:latin typeface="Cambria Math" panose="02040503050406030204" pitchFamily="18" charset="0"/>
                            <a:ea typeface="Cambria Math" panose="02040503050406030204" pitchFamily="18" charset="0"/>
                          </a:rPr>
                          <m:t>𝛼</m:t>
                        </m:r>
                      </m:e>
                      <m:sub>
                        <m:r>
                          <a:rPr lang="en-US" i="1">
                            <a:latin typeface="Cambria Math" panose="02040503050406030204" pitchFamily="18" charset="0"/>
                          </a:rPr>
                          <m:t>𝑓</m:t>
                        </m:r>
                      </m:sub>
                    </m:sSub>
                  </m:oMath>
                </a14:m>
                <a:endParaRPr lang="en-US" dirty="0"/>
              </a:p>
              <a:p>
                <a:endParaRPr lang="en-US" dirty="0" smtClean="0"/>
              </a:p>
              <a:p>
                <a:endParaRPr lang="en-US" dirty="0"/>
              </a:p>
              <a:p>
                <a:pPr marL="731520" lvl="1" indent="-457200">
                  <a:buFont typeface="+mj-lt"/>
                  <a:buAutoNum type="arabicPeriod"/>
                </a:pPr>
                <a:endParaRPr lang="en-US" dirty="0"/>
              </a:p>
              <a:p>
                <a:pPr marL="731520" lvl="1" indent="-457200">
                  <a:buFont typeface="+mj-lt"/>
                  <a:buAutoNum type="arabicPeriod"/>
                </a:pPr>
                <a:endParaRPr lang="en-US" dirty="0"/>
              </a:p>
            </p:txBody>
          </p:sp>
        </mc:Choice>
        <mc:Fallback>
          <p:sp>
            <p:nvSpPr>
              <p:cNvPr id="6" name="Content Placeholder 5"/>
              <p:cNvSpPr>
                <a:spLocks noGrp="1" noRot="1" noChangeAspect="1" noMove="1" noResize="1" noEditPoints="1" noAdjustHandles="1" noChangeArrowheads="1" noChangeShapeType="1" noTextEdit="1"/>
              </p:cNvSpPr>
              <p:nvPr>
                <p:ph sz="quarter" idx="1"/>
              </p:nvPr>
            </p:nvSpPr>
            <p:spPr>
              <a:blipFill rotWithShape="0">
                <a:blip r:embed="rId2"/>
                <a:stretch>
                  <a:fillRect l="-621" t="-1111"/>
                </a:stretch>
              </a:blipFill>
            </p:spPr>
            <p:txBody>
              <a:bodyPr/>
              <a:lstStyle/>
              <a:p>
                <a:r>
                  <a:rPr lang="en-US">
                    <a:noFill/>
                  </a:rPr>
                  <a:t> </a:t>
                </a:r>
              </a:p>
            </p:txBody>
          </p:sp>
        </mc:Fallback>
      </mc:AlternateContent>
    </p:spTree>
    <p:extLst>
      <p:ext uri="{BB962C8B-B14F-4D97-AF65-F5344CB8AC3E}">
        <p14:creationId xmlns:p14="http://schemas.microsoft.com/office/powerpoint/2010/main" val="13588045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Satisfying the constraints with polynomials</a:t>
            </a:r>
          </a:p>
        </p:txBody>
      </p:sp>
      <p:sp>
        <p:nvSpPr>
          <p:cNvPr id="3" name="Date Placeholder 2"/>
          <p:cNvSpPr>
            <a:spLocks noGrp="1"/>
          </p:cNvSpPr>
          <p:nvPr>
            <p:ph type="dt" sz="half" idx="10"/>
          </p:nvPr>
        </p:nvSpPr>
        <p:spPr/>
        <p:txBody>
          <a:bodyPr/>
          <a:lstStyle/>
          <a:p>
            <a:pPr algn="r"/>
            <a:fld id="{77CA0A33-8D6A-4020-BA1F-B65AE94B6184}" type="datetime1">
              <a:rPr lang="en-US" smtClean="0"/>
              <a:pPr algn="r"/>
              <a:t>2/1/2017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E157DED-2631-4FEA-894F-3C72F5E7FC9E}" type="slidenum">
              <a:rPr lang="en-US" smtClean="0"/>
              <a:pPr/>
              <a:t>16</a:t>
            </a:fld>
            <a:endParaRPr lang="en-US"/>
          </a:p>
        </p:txBody>
      </p:sp>
      <mc:AlternateContent xmlns:mc="http://schemas.openxmlformats.org/markup-compatibility/2006">
        <mc:Choice xmlns:a14="http://schemas.microsoft.com/office/drawing/2010/main" Requires="a14">
          <p:sp>
            <p:nvSpPr>
              <p:cNvPr id="6" name="Content Placeholder 5"/>
              <p:cNvSpPr>
                <a:spLocks noGrp="1"/>
              </p:cNvSpPr>
              <p:nvPr>
                <p:ph sz="quarter" idx="1"/>
              </p:nvPr>
            </p:nvSpPr>
            <p:spPr/>
            <p:txBody>
              <a:bodyPr/>
              <a:lstStyle/>
              <a:p>
                <a:r>
                  <a:rPr lang="en-US" dirty="0" smtClean="0"/>
                  <a:t>we require a polynomial of degree 5 </a:t>
                </a:r>
                <a:r>
                  <a:rPr lang="en-US" dirty="0"/>
                  <a:t>to represent </a:t>
                </a:r>
                <a14:m>
                  <m:oMath xmlns:m="http://schemas.openxmlformats.org/officeDocument/2006/math">
                    <m:r>
                      <a:rPr lang="en-US" i="1">
                        <a:latin typeface="Cambria Math" panose="02040503050406030204" pitchFamily="18" charset="0"/>
                      </a:rPr>
                      <m:t>𝑞</m:t>
                    </m:r>
                    <m:d>
                      <m:dPr>
                        <m:ctrlPr>
                          <a:rPr lang="en-US" i="1">
                            <a:latin typeface="Cambria Math" panose="02040503050406030204" pitchFamily="18" charset="0"/>
                          </a:rPr>
                        </m:ctrlPr>
                      </m:dPr>
                      <m:e>
                        <m:r>
                          <a:rPr lang="en-US" i="1">
                            <a:latin typeface="Cambria Math" panose="02040503050406030204" pitchFamily="18" charset="0"/>
                          </a:rPr>
                          <m:t>𝑡</m:t>
                        </m:r>
                      </m:e>
                    </m:d>
                  </m:oMath>
                </a14:m>
                <a:endParaRPr lang="en-US" dirty="0"/>
              </a:p>
              <a:p>
                <a:pPr lvl="1"/>
                <a14:m>
                  <m:oMath xmlns:m="http://schemas.openxmlformats.org/officeDocument/2006/math">
                    <m:r>
                      <a:rPr lang="en-US" i="1">
                        <a:latin typeface="Cambria Math" panose="02040503050406030204" pitchFamily="18" charset="0"/>
                      </a:rPr>
                      <m:t>𝑞</m:t>
                    </m:r>
                    <m:d>
                      <m:dPr>
                        <m:ctrlPr>
                          <a:rPr lang="en-US" i="1">
                            <a:latin typeface="Cambria Math" panose="02040503050406030204" pitchFamily="18" charset="0"/>
                          </a:rPr>
                        </m:ctrlPr>
                      </m:dPr>
                      <m:e>
                        <m:r>
                          <a:rPr lang="en-US" i="1">
                            <a:latin typeface="Cambria Math" panose="02040503050406030204" pitchFamily="18" charset="0"/>
                          </a:rPr>
                          <m:t>𝑡</m:t>
                        </m:r>
                      </m:e>
                    </m:d>
                    <m:r>
                      <a:rPr lang="en-US" i="1">
                        <a:latin typeface="Cambria Math" panose="02040503050406030204" pitchFamily="18" charset="0"/>
                      </a:rPr>
                      <m:t>=</m:t>
                    </m:r>
                    <m:r>
                      <a:rPr lang="en-US" i="1">
                        <a:latin typeface="Cambria Math" panose="02040503050406030204" pitchFamily="18" charset="0"/>
                      </a:rPr>
                      <m:t>𝑎</m:t>
                    </m:r>
                    <m:r>
                      <a:rPr lang="en-US" i="1">
                        <a:latin typeface="Cambria Math" panose="02040503050406030204" pitchFamily="18" charset="0"/>
                      </a:rPr>
                      <m:t>+</m:t>
                    </m:r>
                    <m:r>
                      <a:rPr lang="en-US" i="1">
                        <a:latin typeface="Cambria Math" panose="02040503050406030204" pitchFamily="18" charset="0"/>
                      </a:rPr>
                      <m:t>𝑏𝑡</m:t>
                    </m:r>
                    <m:r>
                      <a:rPr lang="en-US" i="1">
                        <a:latin typeface="Cambria Math" panose="02040503050406030204" pitchFamily="18" charset="0"/>
                      </a:rPr>
                      <m:t>+</m:t>
                    </m:r>
                    <m:r>
                      <a:rPr lang="en-US" i="1">
                        <a:latin typeface="Cambria Math" panose="02040503050406030204" pitchFamily="18" charset="0"/>
                      </a:rPr>
                      <m:t>𝑐</m:t>
                    </m:r>
                    <m:sSup>
                      <m:sSupPr>
                        <m:ctrlPr>
                          <a:rPr lang="en-US" i="1">
                            <a:latin typeface="Cambria Math" panose="02040503050406030204" pitchFamily="18" charset="0"/>
                          </a:rPr>
                        </m:ctrlPr>
                      </m:sSupPr>
                      <m:e>
                        <m:r>
                          <a:rPr lang="en-US" i="1">
                            <a:latin typeface="Cambria Math" panose="02040503050406030204" pitchFamily="18" charset="0"/>
                          </a:rPr>
                          <m:t>𝑡</m:t>
                        </m:r>
                      </m:e>
                      <m:sup>
                        <m:r>
                          <a:rPr lang="en-US" i="1">
                            <a:latin typeface="Cambria Math" panose="02040503050406030204" pitchFamily="18" charset="0"/>
                          </a:rPr>
                          <m:t>2</m:t>
                        </m:r>
                      </m:sup>
                    </m:sSup>
                    <m:r>
                      <a:rPr lang="en-US" i="1">
                        <a:latin typeface="Cambria Math" panose="02040503050406030204" pitchFamily="18" charset="0"/>
                      </a:rPr>
                      <m:t>+</m:t>
                    </m:r>
                    <m:r>
                      <a:rPr lang="en-US" i="1">
                        <a:latin typeface="Cambria Math" panose="02040503050406030204" pitchFamily="18" charset="0"/>
                      </a:rPr>
                      <m:t>𝑑</m:t>
                    </m:r>
                    <m:sSup>
                      <m:sSupPr>
                        <m:ctrlPr>
                          <a:rPr lang="en-US" i="1">
                            <a:latin typeface="Cambria Math" panose="02040503050406030204" pitchFamily="18" charset="0"/>
                          </a:rPr>
                        </m:ctrlPr>
                      </m:sSupPr>
                      <m:e>
                        <m:r>
                          <a:rPr lang="en-US" i="1">
                            <a:latin typeface="Cambria Math" panose="02040503050406030204" pitchFamily="18" charset="0"/>
                          </a:rPr>
                          <m:t>𝑡</m:t>
                        </m:r>
                      </m:e>
                      <m:sup>
                        <m:r>
                          <a:rPr lang="en-US" i="1">
                            <a:latin typeface="Cambria Math" panose="02040503050406030204" pitchFamily="18" charset="0"/>
                          </a:rPr>
                          <m:t>3</m:t>
                        </m:r>
                      </m:sup>
                    </m:sSup>
                    <m:r>
                      <a:rPr lang="en-US" b="0" i="1" smtClean="0">
                        <a:latin typeface="Cambria Math" panose="02040503050406030204" pitchFamily="18" charset="0"/>
                      </a:rPr>
                      <m:t>+</m:t>
                    </m:r>
                    <m:r>
                      <a:rPr lang="en-US" b="0" i="1" smtClean="0">
                        <a:latin typeface="Cambria Math" panose="02040503050406030204" pitchFamily="18" charset="0"/>
                      </a:rPr>
                      <m:t>𝑒</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𝑡</m:t>
                        </m:r>
                      </m:e>
                      <m:sup>
                        <m:r>
                          <a:rPr lang="en-US" b="0" i="1" smtClean="0">
                            <a:latin typeface="Cambria Math" panose="02040503050406030204" pitchFamily="18" charset="0"/>
                          </a:rPr>
                          <m:t>4</m:t>
                        </m:r>
                      </m:sup>
                    </m:sSup>
                    <m:r>
                      <a:rPr lang="en-US" b="0" i="1" smtClean="0">
                        <a:latin typeface="Cambria Math" panose="02040503050406030204" pitchFamily="18" charset="0"/>
                      </a:rPr>
                      <m:t>+</m:t>
                    </m:r>
                    <m:r>
                      <a:rPr lang="en-US" b="0" i="1" smtClean="0">
                        <a:latin typeface="Cambria Math" panose="02040503050406030204" pitchFamily="18" charset="0"/>
                      </a:rPr>
                      <m:t>𝑓</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𝑡</m:t>
                        </m:r>
                      </m:e>
                      <m:sup>
                        <m:r>
                          <a:rPr lang="en-US" b="0" i="1" smtClean="0">
                            <a:latin typeface="Cambria Math" panose="02040503050406030204" pitchFamily="18" charset="0"/>
                          </a:rPr>
                          <m:t>5</m:t>
                        </m:r>
                      </m:sup>
                    </m:sSup>
                  </m:oMath>
                </a14:m>
                <a:endParaRPr lang="en-US" dirty="0"/>
              </a:p>
              <a:p>
                <a:pPr lvl="1"/>
                <a:endParaRPr lang="en-US" dirty="0"/>
              </a:p>
              <a:p>
                <a:r>
                  <a:rPr lang="en-US" dirty="0"/>
                  <a:t>the </a:t>
                </a:r>
                <a:r>
                  <a:rPr lang="en-US" dirty="0" smtClean="0"/>
                  <a:t>derivatives </a:t>
                </a:r>
                <a:r>
                  <a:rPr lang="en-US" dirty="0"/>
                  <a:t>of </a:t>
                </a:r>
                <a14:m>
                  <m:oMath xmlns:m="http://schemas.openxmlformats.org/officeDocument/2006/math">
                    <m:r>
                      <a:rPr lang="en-US" i="1">
                        <a:latin typeface="Cambria Math" panose="02040503050406030204" pitchFamily="18" charset="0"/>
                      </a:rPr>
                      <m:t>𝑞</m:t>
                    </m:r>
                    <m:d>
                      <m:dPr>
                        <m:ctrlPr>
                          <a:rPr lang="en-US" i="1">
                            <a:latin typeface="Cambria Math" panose="02040503050406030204" pitchFamily="18" charset="0"/>
                          </a:rPr>
                        </m:ctrlPr>
                      </m:dPr>
                      <m:e>
                        <m:r>
                          <a:rPr lang="en-US" i="1">
                            <a:latin typeface="Cambria Math" panose="02040503050406030204" pitchFamily="18" charset="0"/>
                          </a:rPr>
                          <m:t>𝑡</m:t>
                        </m:r>
                      </m:e>
                    </m:d>
                  </m:oMath>
                </a14:m>
                <a:r>
                  <a:rPr lang="en-US" dirty="0"/>
                  <a:t> </a:t>
                </a:r>
                <a:r>
                  <a:rPr lang="en-US" dirty="0" smtClean="0"/>
                  <a:t>are </a:t>
                </a:r>
                <a:r>
                  <a:rPr lang="en-US" dirty="0"/>
                  <a:t>easy to compute</a:t>
                </a:r>
              </a:p>
              <a:p>
                <a:pPr lvl="1"/>
                <a14:m>
                  <m:oMath xmlns:m="http://schemas.openxmlformats.org/officeDocument/2006/math">
                    <m:acc>
                      <m:accPr>
                        <m:chr m:val="̇"/>
                        <m:ctrlPr>
                          <a:rPr lang="en-US" i="1">
                            <a:latin typeface="Cambria Math" panose="02040503050406030204" pitchFamily="18" charset="0"/>
                          </a:rPr>
                        </m:ctrlPr>
                      </m:accPr>
                      <m:e>
                        <m:r>
                          <a:rPr lang="en-US" i="1">
                            <a:latin typeface="Cambria Math" panose="02040503050406030204" pitchFamily="18" charset="0"/>
                          </a:rPr>
                          <m:t>𝑞</m:t>
                        </m:r>
                      </m:e>
                    </m:acc>
                    <m:d>
                      <m:dPr>
                        <m:ctrlPr>
                          <a:rPr lang="en-US" i="1">
                            <a:latin typeface="Cambria Math" panose="02040503050406030204" pitchFamily="18" charset="0"/>
                          </a:rPr>
                        </m:ctrlPr>
                      </m:dPr>
                      <m:e>
                        <m:r>
                          <a:rPr lang="en-US" i="1">
                            <a:latin typeface="Cambria Math" panose="02040503050406030204" pitchFamily="18" charset="0"/>
                          </a:rPr>
                          <m:t>𝑡</m:t>
                        </m:r>
                      </m:e>
                    </m:d>
                    <m:r>
                      <a:rPr lang="en-US" i="1">
                        <a:latin typeface="Cambria Math" panose="02040503050406030204" pitchFamily="18" charset="0"/>
                      </a:rPr>
                      <m:t>=</m:t>
                    </m:r>
                    <m:r>
                      <a:rPr lang="en-US" i="1">
                        <a:latin typeface="Cambria Math" panose="02040503050406030204" pitchFamily="18" charset="0"/>
                      </a:rPr>
                      <m:t>𝑏</m:t>
                    </m:r>
                    <m:r>
                      <a:rPr lang="en-US" i="1">
                        <a:latin typeface="Cambria Math" panose="02040503050406030204" pitchFamily="18" charset="0"/>
                      </a:rPr>
                      <m:t>+</m:t>
                    </m:r>
                    <m:r>
                      <a:rPr lang="en-US" i="1">
                        <a:latin typeface="Cambria Math" panose="02040503050406030204" pitchFamily="18" charset="0"/>
                      </a:rPr>
                      <m:t>2</m:t>
                    </m:r>
                    <m:r>
                      <a:rPr lang="en-US" i="1">
                        <a:latin typeface="Cambria Math" panose="02040503050406030204" pitchFamily="18" charset="0"/>
                      </a:rPr>
                      <m:t>𝑐𝑡</m:t>
                    </m:r>
                    <m:r>
                      <a:rPr lang="en-US" i="1">
                        <a:latin typeface="Cambria Math" panose="02040503050406030204" pitchFamily="18" charset="0"/>
                      </a:rPr>
                      <m:t>+</m:t>
                    </m:r>
                    <m:r>
                      <a:rPr lang="en-US" i="1">
                        <a:latin typeface="Cambria Math" panose="02040503050406030204" pitchFamily="18" charset="0"/>
                      </a:rPr>
                      <m:t>3</m:t>
                    </m:r>
                    <m:r>
                      <a:rPr lang="en-US" i="1">
                        <a:latin typeface="Cambria Math" panose="02040503050406030204" pitchFamily="18" charset="0"/>
                      </a:rPr>
                      <m:t>𝑑</m:t>
                    </m:r>
                    <m:sSup>
                      <m:sSupPr>
                        <m:ctrlPr>
                          <a:rPr lang="en-US" i="1">
                            <a:latin typeface="Cambria Math" panose="02040503050406030204" pitchFamily="18" charset="0"/>
                          </a:rPr>
                        </m:ctrlPr>
                      </m:sSupPr>
                      <m:e>
                        <m:r>
                          <a:rPr lang="en-US" i="1">
                            <a:latin typeface="Cambria Math" panose="02040503050406030204" pitchFamily="18" charset="0"/>
                          </a:rPr>
                          <m:t>𝑡</m:t>
                        </m:r>
                      </m:e>
                      <m:sup>
                        <m:r>
                          <a:rPr lang="en-US" i="1">
                            <a:latin typeface="Cambria Math" panose="02040503050406030204" pitchFamily="18" charset="0"/>
                          </a:rPr>
                          <m:t>2</m:t>
                        </m:r>
                      </m:sup>
                    </m:sSup>
                    <m:r>
                      <a:rPr lang="en-US" b="0" i="1" smtClean="0">
                        <a:latin typeface="Cambria Math" panose="02040503050406030204" pitchFamily="18" charset="0"/>
                      </a:rPr>
                      <m:t>+</m:t>
                    </m:r>
                    <m:r>
                      <a:rPr lang="en-US" b="0" i="1" smtClean="0">
                        <a:latin typeface="Cambria Math" panose="02040503050406030204" pitchFamily="18" charset="0"/>
                      </a:rPr>
                      <m:t>4</m:t>
                    </m:r>
                    <m:r>
                      <a:rPr lang="en-US" b="0" i="1" smtClean="0">
                        <a:latin typeface="Cambria Math" panose="02040503050406030204" pitchFamily="18" charset="0"/>
                      </a:rPr>
                      <m:t>𝑒</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𝑡</m:t>
                        </m:r>
                      </m:e>
                      <m:sup>
                        <m:r>
                          <a:rPr lang="en-US" b="0" i="1" smtClean="0">
                            <a:latin typeface="Cambria Math" panose="02040503050406030204" pitchFamily="18" charset="0"/>
                          </a:rPr>
                          <m:t>3</m:t>
                        </m:r>
                      </m:sup>
                    </m:sSup>
                    <m:r>
                      <a:rPr lang="en-US" b="0" i="1" smtClean="0">
                        <a:latin typeface="Cambria Math" panose="02040503050406030204" pitchFamily="18" charset="0"/>
                      </a:rPr>
                      <m:t>+</m:t>
                    </m:r>
                    <m:r>
                      <a:rPr lang="en-US" b="0" i="1" smtClean="0">
                        <a:latin typeface="Cambria Math" panose="02040503050406030204" pitchFamily="18" charset="0"/>
                      </a:rPr>
                      <m:t>5</m:t>
                    </m:r>
                    <m:r>
                      <a:rPr lang="en-US" b="0" i="1" smtClean="0">
                        <a:latin typeface="Cambria Math" panose="02040503050406030204" pitchFamily="18" charset="0"/>
                      </a:rPr>
                      <m:t>𝑓</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𝑡</m:t>
                        </m:r>
                      </m:e>
                      <m:sup>
                        <m:r>
                          <a:rPr lang="en-US" b="0" i="1" smtClean="0">
                            <a:latin typeface="Cambria Math" panose="02040503050406030204" pitchFamily="18" charset="0"/>
                          </a:rPr>
                          <m:t>4</m:t>
                        </m:r>
                      </m:sup>
                    </m:sSup>
                  </m:oMath>
                </a14:m>
                <a:endParaRPr lang="en-US" b="0" dirty="0" smtClean="0"/>
              </a:p>
              <a:p>
                <a:pPr lvl="1"/>
                <a14:m>
                  <m:oMath xmlns:m="http://schemas.openxmlformats.org/officeDocument/2006/math">
                    <m:acc>
                      <m:accPr>
                        <m:chr m:val="̈"/>
                        <m:ctrlPr>
                          <a:rPr lang="en-US" i="1" smtClean="0">
                            <a:latin typeface="Cambria Math" panose="02040503050406030204" pitchFamily="18" charset="0"/>
                          </a:rPr>
                        </m:ctrlPr>
                      </m:accPr>
                      <m:e>
                        <m:r>
                          <a:rPr lang="en-US" b="0" i="1" smtClean="0">
                            <a:latin typeface="Cambria Math" panose="02040503050406030204" pitchFamily="18" charset="0"/>
                          </a:rPr>
                          <m:t>𝑞</m:t>
                        </m:r>
                      </m:e>
                    </m:acc>
                    <m:d>
                      <m:dPr>
                        <m:ctrlPr>
                          <a:rPr lang="en-US" i="1">
                            <a:latin typeface="Cambria Math" panose="02040503050406030204" pitchFamily="18" charset="0"/>
                          </a:rPr>
                        </m:ctrlPr>
                      </m:dPr>
                      <m:e>
                        <m:r>
                          <a:rPr lang="en-US" i="1">
                            <a:latin typeface="Cambria Math" panose="02040503050406030204" pitchFamily="18" charset="0"/>
                          </a:rPr>
                          <m:t>𝑡</m:t>
                        </m:r>
                      </m:e>
                    </m:d>
                    <m:r>
                      <a:rPr lang="en-US" i="1">
                        <a:latin typeface="Cambria Math" panose="02040503050406030204" pitchFamily="18" charset="0"/>
                      </a:rPr>
                      <m:t>=</m:t>
                    </m:r>
                    <m:r>
                      <a:rPr lang="en-US" i="1">
                        <a:latin typeface="Cambria Math" panose="02040503050406030204" pitchFamily="18" charset="0"/>
                      </a:rPr>
                      <m:t>2</m:t>
                    </m:r>
                    <m:r>
                      <a:rPr lang="en-US" i="1">
                        <a:latin typeface="Cambria Math" panose="02040503050406030204" pitchFamily="18" charset="0"/>
                      </a:rPr>
                      <m:t>𝑐</m:t>
                    </m:r>
                    <m:r>
                      <a:rPr lang="en-US" i="1">
                        <a:latin typeface="Cambria Math" panose="02040503050406030204" pitchFamily="18" charset="0"/>
                      </a:rPr>
                      <m:t>+</m:t>
                    </m:r>
                    <m:r>
                      <a:rPr lang="en-US" b="0" i="1" smtClean="0">
                        <a:latin typeface="Cambria Math" panose="02040503050406030204" pitchFamily="18" charset="0"/>
                      </a:rPr>
                      <m:t>6</m:t>
                    </m:r>
                    <m:r>
                      <a:rPr lang="en-US" i="1">
                        <a:latin typeface="Cambria Math" panose="02040503050406030204" pitchFamily="18" charset="0"/>
                      </a:rPr>
                      <m:t>𝑑</m:t>
                    </m:r>
                    <m:r>
                      <a:rPr lang="en-US" b="0" i="1" smtClean="0">
                        <a:latin typeface="Cambria Math" panose="02040503050406030204" pitchFamily="18" charset="0"/>
                      </a:rPr>
                      <m:t>𝑡</m:t>
                    </m:r>
                    <m:r>
                      <a:rPr lang="en-US" i="1">
                        <a:latin typeface="Cambria Math" panose="02040503050406030204" pitchFamily="18" charset="0"/>
                      </a:rPr>
                      <m:t>+</m:t>
                    </m:r>
                    <m:r>
                      <a:rPr lang="en-US" b="0" i="1" smtClean="0">
                        <a:latin typeface="Cambria Math" panose="02040503050406030204" pitchFamily="18" charset="0"/>
                      </a:rPr>
                      <m:t>12</m:t>
                    </m:r>
                    <m:r>
                      <a:rPr lang="en-US" i="1">
                        <a:latin typeface="Cambria Math" panose="02040503050406030204" pitchFamily="18" charset="0"/>
                      </a:rPr>
                      <m:t>𝑒</m:t>
                    </m:r>
                    <m:sSup>
                      <m:sSupPr>
                        <m:ctrlPr>
                          <a:rPr lang="en-US" i="1">
                            <a:latin typeface="Cambria Math" panose="02040503050406030204" pitchFamily="18" charset="0"/>
                          </a:rPr>
                        </m:ctrlPr>
                      </m:sSupPr>
                      <m:e>
                        <m:r>
                          <a:rPr lang="en-US" i="1">
                            <a:latin typeface="Cambria Math" panose="02040503050406030204" pitchFamily="18" charset="0"/>
                          </a:rPr>
                          <m:t>𝑡</m:t>
                        </m:r>
                      </m:e>
                      <m:sup>
                        <m:r>
                          <a:rPr lang="en-US" b="0" i="1" smtClean="0">
                            <a:latin typeface="Cambria Math" panose="02040503050406030204" pitchFamily="18" charset="0"/>
                          </a:rPr>
                          <m:t>2</m:t>
                        </m:r>
                      </m:sup>
                    </m:sSup>
                    <m:r>
                      <a:rPr lang="en-US" i="1">
                        <a:latin typeface="Cambria Math" panose="02040503050406030204" pitchFamily="18" charset="0"/>
                      </a:rPr>
                      <m:t>+</m:t>
                    </m:r>
                    <m:r>
                      <a:rPr lang="en-US" b="0" i="1" smtClean="0">
                        <a:latin typeface="Cambria Math" panose="02040503050406030204" pitchFamily="18" charset="0"/>
                      </a:rPr>
                      <m:t>20</m:t>
                    </m:r>
                    <m:r>
                      <a:rPr lang="en-US" i="1">
                        <a:latin typeface="Cambria Math" panose="02040503050406030204" pitchFamily="18" charset="0"/>
                      </a:rPr>
                      <m:t>𝑓</m:t>
                    </m:r>
                    <m:sSup>
                      <m:sSupPr>
                        <m:ctrlPr>
                          <a:rPr lang="en-US" i="1">
                            <a:latin typeface="Cambria Math" panose="02040503050406030204" pitchFamily="18" charset="0"/>
                          </a:rPr>
                        </m:ctrlPr>
                      </m:sSupPr>
                      <m:e>
                        <m:r>
                          <a:rPr lang="en-US" i="1">
                            <a:latin typeface="Cambria Math" panose="02040503050406030204" pitchFamily="18" charset="0"/>
                          </a:rPr>
                          <m:t>𝑡</m:t>
                        </m:r>
                      </m:e>
                      <m:sup>
                        <m:r>
                          <a:rPr lang="en-US" b="0" i="1" smtClean="0">
                            <a:latin typeface="Cambria Math" panose="02040503050406030204" pitchFamily="18" charset="0"/>
                          </a:rPr>
                          <m:t>3</m:t>
                        </m:r>
                      </m:sup>
                    </m:sSup>
                  </m:oMath>
                </a14:m>
                <a:endParaRPr lang="en-US" dirty="0"/>
              </a:p>
            </p:txBody>
          </p:sp>
        </mc:Choice>
        <mc:Fallback>
          <p:sp>
            <p:nvSpPr>
              <p:cNvPr id="6" name="Content Placeholder 5"/>
              <p:cNvSpPr>
                <a:spLocks noGrp="1" noRot="1" noChangeAspect="1" noMove="1" noResize="1" noEditPoints="1" noAdjustHandles="1" noChangeArrowheads="1" noChangeShapeType="1" noTextEdit="1"/>
              </p:cNvSpPr>
              <p:nvPr>
                <p:ph sz="quarter" idx="1"/>
              </p:nvPr>
            </p:nvSpPr>
            <p:spPr>
              <a:blipFill rotWithShape="0">
                <a:blip r:embed="rId2"/>
                <a:stretch>
                  <a:fillRect l="-621" t="-1111"/>
                </a:stretch>
              </a:blipFill>
            </p:spPr>
            <p:txBody>
              <a:bodyPr/>
              <a:lstStyle/>
              <a:p>
                <a:r>
                  <a:rPr lang="en-US">
                    <a:noFill/>
                  </a:rPr>
                  <a:t> </a:t>
                </a:r>
              </a:p>
            </p:txBody>
          </p:sp>
        </mc:Fallback>
      </mc:AlternateContent>
    </p:spTree>
    <p:extLst>
      <p:ext uri="{BB962C8B-B14F-4D97-AF65-F5344CB8AC3E}">
        <p14:creationId xmlns:p14="http://schemas.microsoft.com/office/powerpoint/2010/main" val="26504689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Satisfying the constraints with polynomials</a:t>
            </a:r>
            <a:endParaRPr lang="en-US" dirty="0"/>
          </a:p>
        </p:txBody>
      </p:sp>
      <p:sp>
        <p:nvSpPr>
          <p:cNvPr id="3" name="Date Placeholder 2"/>
          <p:cNvSpPr>
            <a:spLocks noGrp="1"/>
          </p:cNvSpPr>
          <p:nvPr>
            <p:ph type="dt" sz="half" idx="10"/>
          </p:nvPr>
        </p:nvSpPr>
        <p:spPr/>
        <p:txBody>
          <a:bodyPr/>
          <a:lstStyle/>
          <a:p>
            <a:pPr algn="r"/>
            <a:fld id="{77CA0A33-8D6A-4020-BA1F-B65AE94B6184}" type="datetime1">
              <a:rPr lang="en-US" smtClean="0"/>
              <a:pPr algn="r"/>
              <a:t>2/1/2017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E157DED-2631-4FEA-894F-3C72F5E7FC9E}" type="slidenum">
              <a:rPr lang="en-US" smtClean="0"/>
              <a:pPr/>
              <a:t>17</a:t>
            </a:fld>
            <a:endParaRPr lang="en-US"/>
          </a:p>
        </p:txBody>
      </p:sp>
      <mc:AlternateContent xmlns:mc="http://schemas.openxmlformats.org/markup-compatibility/2006">
        <mc:Choice xmlns:a14="http://schemas.microsoft.com/office/drawing/2010/main" Requires="a14">
          <p:sp>
            <p:nvSpPr>
              <p:cNvPr id="6" name="Content Placeholder 5"/>
              <p:cNvSpPr>
                <a:spLocks noGrp="1"/>
              </p:cNvSpPr>
              <p:nvPr>
                <p:ph sz="quarter" idx="1"/>
              </p:nvPr>
            </p:nvSpPr>
            <p:spPr/>
            <p:txBody>
              <a:bodyPr/>
              <a:lstStyle/>
              <a:p>
                <a:r>
                  <a:rPr lang="en-US" dirty="0" smtClean="0"/>
                  <a:t>equating </a:t>
                </a:r>
                <a14:m>
                  <m:oMath xmlns:m="http://schemas.openxmlformats.org/officeDocument/2006/math">
                    <m:r>
                      <a:rPr lang="en-US" b="0" i="1" smtClean="0">
                        <a:latin typeface="Cambria Math" panose="02040503050406030204" pitchFamily="18" charset="0"/>
                      </a:rPr>
                      <m:t>𝑞</m:t>
                    </m:r>
                    <m:d>
                      <m:dPr>
                        <m:ctrlPr>
                          <a:rPr lang="en-US" b="0" i="1" smtClean="0">
                            <a:latin typeface="Cambria Math" panose="02040503050406030204" pitchFamily="18" charset="0"/>
                          </a:rPr>
                        </m:ctrlPr>
                      </m:dPr>
                      <m:e>
                        <m:r>
                          <a:rPr lang="en-US" b="0" i="1" smtClean="0">
                            <a:latin typeface="Cambria Math" panose="02040503050406030204" pitchFamily="18" charset="0"/>
                          </a:rPr>
                          <m:t>𝑡</m:t>
                        </m:r>
                      </m:e>
                    </m:d>
                  </m:oMath>
                </a14:m>
                <a:r>
                  <a:rPr lang="en-US" dirty="0" smtClean="0"/>
                  <a:t>, </a:t>
                </a:r>
                <a14:m>
                  <m:oMath xmlns:m="http://schemas.openxmlformats.org/officeDocument/2006/math">
                    <m:acc>
                      <m:accPr>
                        <m:chr m:val="̇"/>
                        <m:ctrlPr>
                          <a:rPr lang="en-US" i="1">
                            <a:latin typeface="Cambria Math" panose="02040503050406030204" pitchFamily="18" charset="0"/>
                          </a:rPr>
                        </m:ctrlPr>
                      </m:accPr>
                      <m:e>
                        <m:r>
                          <a:rPr lang="en-US" i="1">
                            <a:latin typeface="Cambria Math" panose="02040503050406030204" pitchFamily="18" charset="0"/>
                          </a:rPr>
                          <m:t>𝑞</m:t>
                        </m:r>
                      </m:e>
                    </m:acc>
                    <m:d>
                      <m:dPr>
                        <m:ctrlPr>
                          <a:rPr lang="en-US" i="1">
                            <a:latin typeface="Cambria Math" panose="02040503050406030204" pitchFamily="18" charset="0"/>
                          </a:rPr>
                        </m:ctrlPr>
                      </m:dPr>
                      <m:e>
                        <m:r>
                          <a:rPr lang="en-US" i="1">
                            <a:latin typeface="Cambria Math" panose="02040503050406030204" pitchFamily="18" charset="0"/>
                          </a:rPr>
                          <m:t>𝑡</m:t>
                        </m:r>
                      </m:e>
                    </m:d>
                  </m:oMath>
                </a14:m>
                <a:r>
                  <a:rPr lang="en-US" dirty="0" smtClean="0"/>
                  <a:t>, and </a:t>
                </a:r>
                <a14:m>
                  <m:oMath xmlns:m="http://schemas.openxmlformats.org/officeDocument/2006/math">
                    <m:acc>
                      <m:accPr>
                        <m:chr m:val="̈"/>
                        <m:ctrlPr>
                          <a:rPr lang="en-US" i="1" smtClean="0">
                            <a:latin typeface="Cambria Math" panose="02040503050406030204" pitchFamily="18" charset="0"/>
                          </a:rPr>
                        </m:ctrlPr>
                      </m:accPr>
                      <m:e>
                        <m:r>
                          <a:rPr lang="en-US" b="0" i="1" smtClean="0">
                            <a:latin typeface="Cambria Math" panose="02040503050406030204" pitchFamily="18" charset="0"/>
                          </a:rPr>
                          <m:t>𝑞</m:t>
                        </m:r>
                      </m:e>
                    </m:acc>
                    <m:d>
                      <m:dPr>
                        <m:ctrlPr>
                          <a:rPr lang="en-US" i="1">
                            <a:latin typeface="Cambria Math" panose="02040503050406030204" pitchFamily="18" charset="0"/>
                          </a:rPr>
                        </m:ctrlPr>
                      </m:dPr>
                      <m:e>
                        <m:r>
                          <a:rPr lang="en-US" i="1">
                            <a:latin typeface="Cambria Math" panose="02040503050406030204" pitchFamily="18" charset="0"/>
                          </a:rPr>
                          <m:t>𝑡</m:t>
                        </m:r>
                      </m:e>
                    </m:d>
                  </m:oMath>
                </a14:m>
                <a:r>
                  <a:rPr lang="en-US" dirty="0" smtClean="0"/>
                  <a:t> to each of the constraints yields:</a:t>
                </a:r>
              </a:p>
              <a:p>
                <a:endParaRPr lang="en-US" dirty="0" smtClean="0"/>
              </a:p>
              <a:p>
                <a:pPr marL="731520" lvl="1" indent="-457200">
                  <a:buFont typeface="+mj-lt"/>
                  <a:buAutoNum type="arabicPeriod"/>
                </a:pPr>
                <a14:m>
                  <m:oMath xmlns:m="http://schemas.openxmlformats.org/officeDocument/2006/math">
                    <m:r>
                      <a:rPr lang="en-US" b="0" i="1" smtClean="0">
                        <a:latin typeface="Cambria Math" panose="02040503050406030204" pitchFamily="18" charset="0"/>
                      </a:rPr>
                      <m:t>𝑞</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𝑡</m:t>
                            </m:r>
                          </m:e>
                          <m:sub>
                            <m:r>
                              <a:rPr lang="en-US" b="0" i="1" smtClean="0">
                                <a:latin typeface="Cambria Math" panose="02040503050406030204" pitchFamily="18" charset="0"/>
                              </a:rPr>
                              <m:t>0</m:t>
                            </m:r>
                          </m:sub>
                        </m:sSub>
                      </m:e>
                    </m:d>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𝑞</m:t>
                        </m:r>
                      </m:e>
                      <m:sub>
                        <m:r>
                          <a:rPr lang="en-US" b="0" i="1" smtClean="0">
                            <a:latin typeface="Cambria Math" panose="02040503050406030204" pitchFamily="18" charset="0"/>
                          </a:rPr>
                          <m:t>0</m:t>
                        </m:r>
                      </m:sub>
                    </m:sSub>
                    <m:r>
                      <a:rPr lang="en-US" b="0" i="1" smtClean="0">
                        <a:latin typeface="Cambria Math" panose="02040503050406030204" pitchFamily="18" charset="0"/>
                      </a:rPr>
                      <m:t>=</m:t>
                    </m:r>
                    <m:r>
                      <a:rPr lang="en-US" b="0" i="1" smtClean="0">
                        <a:latin typeface="Cambria Math" panose="02040503050406030204" pitchFamily="18" charset="0"/>
                      </a:rPr>
                      <m:t>𝑎</m:t>
                    </m:r>
                    <m:r>
                      <a:rPr lang="en-US" b="0" i="1" smtClean="0">
                        <a:latin typeface="Cambria Math" panose="02040503050406030204" pitchFamily="18" charset="0"/>
                      </a:rPr>
                      <m:t>+</m:t>
                    </m:r>
                    <m:r>
                      <a:rPr lang="en-US" b="0" i="1" smtClean="0">
                        <a:latin typeface="Cambria Math" panose="02040503050406030204" pitchFamily="18" charset="0"/>
                      </a:rPr>
                      <m:t>𝑏</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𝑡</m:t>
                        </m:r>
                      </m:e>
                      <m:sub>
                        <m:r>
                          <a:rPr lang="en-US" b="0" i="1" smtClean="0">
                            <a:latin typeface="Cambria Math" panose="02040503050406030204" pitchFamily="18" charset="0"/>
                          </a:rPr>
                          <m:t>0</m:t>
                        </m:r>
                      </m:sub>
                    </m:sSub>
                    <m:r>
                      <a:rPr lang="en-US" b="0" i="1" smtClean="0">
                        <a:latin typeface="Cambria Math" panose="02040503050406030204" pitchFamily="18" charset="0"/>
                      </a:rPr>
                      <m:t>+</m:t>
                    </m:r>
                    <m:r>
                      <a:rPr lang="en-US" b="0" i="1" smtClean="0">
                        <a:latin typeface="Cambria Math" panose="02040503050406030204" pitchFamily="18" charset="0"/>
                      </a:rPr>
                      <m:t>𝑐</m:t>
                    </m:r>
                    <m:sSubSup>
                      <m:sSubSupPr>
                        <m:ctrlPr>
                          <a:rPr lang="en-US" b="0" i="1" smtClean="0">
                            <a:latin typeface="Cambria Math" panose="02040503050406030204" pitchFamily="18" charset="0"/>
                          </a:rPr>
                        </m:ctrlPr>
                      </m:sSubSupPr>
                      <m:e>
                        <m:r>
                          <a:rPr lang="en-US" b="0" i="1" smtClean="0">
                            <a:latin typeface="Cambria Math" panose="02040503050406030204" pitchFamily="18" charset="0"/>
                          </a:rPr>
                          <m:t>𝑡</m:t>
                        </m:r>
                      </m:e>
                      <m:sub>
                        <m:r>
                          <a:rPr lang="en-US" b="0" i="1" smtClean="0">
                            <a:latin typeface="Cambria Math" panose="02040503050406030204" pitchFamily="18" charset="0"/>
                          </a:rPr>
                          <m:t>0</m:t>
                        </m:r>
                      </m:sub>
                      <m:sup>
                        <m:r>
                          <a:rPr lang="en-US" b="0" i="1" smtClean="0">
                            <a:latin typeface="Cambria Math" panose="02040503050406030204" pitchFamily="18" charset="0"/>
                          </a:rPr>
                          <m:t>2</m:t>
                        </m:r>
                      </m:sup>
                    </m:sSubSup>
                    <m:r>
                      <a:rPr lang="en-US" b="0" i="1" smtClean="0">
                        <a:latin typeface="Cambria Math" panose="02040503050406030204" pitchFamily="18" charset="0"/>
                      </a:rPr>
                      <m:t>+</m:t>
                    </m:r>
                    <m:r>
                      <a:rPr lang="en-US" b="0" i="1" smtClean="0">
                        <a:latin typeface="Cambria Math" panose="02040503050406030204" pitchFamily="18" charset="0"/>
                      </a:rPr>
                      <m:t>𝑑</m:t>
                    </m:r>
                    <m:sSubSup>
                      <m:sSubSupPr>
                        <m:ctrlPr>
                          <a:rPr lang="en-US" b="0" i="1" smtClean="0">
                            <a:latin typeface="Cambria Math" panose="02040503050406030204" pitchFamily="18" charset="0"/>
                          </a:rPr>
                        </m:ctrlPr>
                      </m:sSubSupPr>
                      <m:e>
                        <m:r>
                          <a:rPr lang="en-US" b="0" i="1" smtClean="0">
                            <a:latin typeface="Cambria Math" panose="02040503050406030204" pitchFamily="18" charset="0"/>
                          </a:rPr>
                          <m:t>𝑡</m:t>
                        </m:r>
                      </m:e>
                      <m:sub>
                        <m:r>
                          <a:rPr lang="en-US" b="0" i="1" smtClean="0">
                            <a:latin typeface="Cambria Math" panose="02040503050406030204" pitchFamily="18" charset="0"/>
                          </a:rPr>
                          <m:t>0</m:t>
                        </m:r>
                      </m:sub>
                      <m:sup>
                        <m:r>
                          <a:rPr lang="en-US" b="0" i="1" smtClean="0">
                            <a:latin typeface="Cambria Math" panose="02040503050406030204" pitchFamily="18" charset="0"/>
                          </a:rPr>
                          <m:t>3</m:t>
                        </m:r>
                      </m:sup>
                    </m:sSubSup>
                  </m:oMath>
                </a14:m>
                <a:endParaRPr lang="en-US" b="0" dirty="0" smtClean="0"/>
              </a:p>
              <a:p>
                <a:pPr marL="731520" lvl="1" indent="-457200">
                  <a:buFont typeface="+mj-lt"/>
                  <a:buAutoNum type="arabicPeriod"/>
                </a:pPr>
                <a14:m>
                  <m:oMath xmlns:m="http://schemas.openxmlformats.org/officeDocument/2006/math">
                    <m:r>
                      <a:rPr lang="en-US" i="1">
                        <a:latin typeface="Cambria Math" panose="02040503050406030204" pitchFamily="18" charset="0"/>
                      </a:rPr>
                      <m:t>𝑞</m:t>
                    </m:r>
                    <m:d>
                      <m:dPr>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𝑡</m:t>
                            </m:r>
                          </m:e>
                          <m:sub>
                            <m:r>
                              <a:rPr lang="en-US" b="0" i="1" smtClean="0">
                                <a:latin typeface="Cambria Math" panose="02040503050406030204" pitchFamily="18" charset="0"/>
                              </a:rPr>
                              <m:t>𝑓</m:t>
                            </m:r>
                          </m:sub>
                        </m:sSub>
                      </m:e>
                    </m:d>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𝑞</m:t>
                        </m:r>
                      </m:e>
                      <m:sub>
                        <m:r>
                          <a:rPr lang="en-US" b="0" i="1" smtClean="0">
                            <a:latin typeface="Cambria Math" panose="02040503050406030204" pitchFamily="18" charset="0"/>
                          </a:rPr>
                          <m:t>𝑓</m:t>
                        </m:r>
                      </m:sub>
                    </m:sSub>
                    <m:r>
                      <a:rPr lang="en-US" i="1">
                        <a:latin typeface="Cambria Math" panose="02040503050406030204" pitchFamily="18" charset="0"/>
                      </a:rPr>
                      <m:t>=</m:t>
                    </m:r>
                    <m:r>
                      <a:rPr lang="en-US" i="1">
                        <a:latin typeface="Cambria Math" panose="02040503050406030204" pitchFamily="18" charset="0"/>
                      </a:rPr>
                      <m:t>𝑎</m:t>
                    </m:r>
                    <m:r>
                      <a:rPr lang="en-US" i="1">
                        <a:latin typeface="Cambria Math" panose="02040503050406030204" pitchFamily="18" charset="0"/>
                      </a:rPr>
                      <m:t>+</m:t>
                    </m:r>
                    <m:r>
                      <a:rPr lang="en-US" i="1">
                        <a:latin typeface="Cambria Math" panose="02040503050406030204" pitchFamily="18" charset="0"/>
                      </a:rPr>
                      <m:t>𝑏</m:t>
                    </m:r>
                    <m:sSub>
                      <m:sSubPr>
                        <m:ctrlPr>
                          <a:rPr lang="en-US" i="1">
                            <a:latin typeface="Cambria Math" panose="02040503050406030204" pitchFamily="18" charset="0"/>
                          </a:rPr>
                        </m:ctrlPr>
                      </m:sSubPr>
                      <m:e>
                        <m:r>
                          <a:rPr lang="en-US" i="1">
                            <a:latin typeface="Cambria Math" panose="02040503050406030204" pitchFamily="18" charset="0"/>
                          </a:rPr>
                          <m:t>𝑡</m:t>
                        </m:r>
                      </m:e>
                      <m:sub>
                        <m:r>
                          <a:rPr lang="en-US" b="0" i="1" smtClean="0">
                            <a:latin typeface="Cambria Math" panose="02040503050406030204" pitchFamily="18" charset="0"/>
                          </a:rPr>
                          <m:t>𝑓</m:t>
                        </m:r>
                      </m:sub>
                    </m:sSub>
                    <m:r>
                      <a:rPr lang="en-US" i="1">
                        <a:latin typeface="Cambria Math" panose="02040503050406030204" pitchFamily="18" charset="0"/>
                      </a:rPr>
                      <m:t>+</m:t>
                    </m:r>
                    <m:r>
                      <a:rPr lang="en-US" i="1">
                        <a:latin typeface="Cambria Math" panose="02040503050406030204" pitchFamily="18" charset="0"/>
                      </a:rPr>
                      <m:t>𝑐</m:t>
                    </m:r>
                    <m:sSubSup>
                      <m:sSubSupPr>
                        <m:ctrlPr>
                          <a:rPr lang="en-US" i="1">
                            <a:latin typeface="Cambria Math" panose="02040503050406030204" pitchFamily="18" charset="0"/>
                          </a:rPr>
                        </m:ctrlPr>
                      </m:sSubSupPr>
                      <m:e>
                        <m:r>
                          <a:rPr lang="en-US" i="1">
                            <a:latin typeface="Cambria Math" panose="02040503050406030204" pitchFamily="18" charset="0"/>
                          </a:rPr>
                          <m:t>𝑡</m:t>
                        </m:r>
                      </m:e>
                      <m:sub>
                        <m:r>
                          <a:rPr lang="en-US" b="0" i="1" smtClean="0">
                            <a:latin typeface="Cambria Math" panose="02040503050406030204" pitchFamily="18" charset="0"/>
                          </a:rPr>
                          <m:t>𝑓</m:t>
                        </m:r>
                      </m:sub>
                      <m:sup>
                        <m:r>
                          <a:rPr lang="en-US" i="1">
                            <a:latin typeface="Cambria Math" panose="02040503050406030204" pitchFamily="18" charset="0"/>
                          </a:rPr>
                          <m:t>2</m:t>
                        </m:r>
                      </m:sup>
                    </m:sSubSup>
                    <m:r>
                      <a:rPr lang="en-US" i="1">
                        <a:latin typeface="Cambria Math" panose="02040503050406030204" pitchFamily="18" charset="0"/>
                      </a:rPr>
                      <m:t>+</m:t>
                    </m:r>
                    <m:r>
                      <a:rPr lang="en-US" i="1">
                        <a:latin typeface="Cambria Math" panose="02040503050406030204" pitchFamily="18" charset="0"/>
                      </a:rPr>
                      <m:t>𝑑</m:t>
                    </m:r>
                    <m:sSubSup>
                      <m:sSubSupPr>
                        <m:ctrlPr>
                          <a:rPr lang="en-US" i="1">
                            <a:latin typeface="Cambria Math" panose="02040503050406030204" pitchFamily="18" charset="0"/>
                          </a:rPr>
                        </m:ctrlPr>
                      </m:sSubSupPr>
                      <m:e>
                        <m:r>
                          <a:rPr lang="en-US" i="1">
                            <a:latin typeface="Cambria Math" panose="02040503050406030204" pitchFamily="18" charset="0"/>
                          </a:rPr>
                          <m:t>𝑡</m:t>
                        </m:r>
                      </m:e>
                      <m:sub>
                        <m:r>
                          <a:rPr lang="en-US" b="0" i="1" smtClean="0">
                            <a:latin typeface="Cambria Math" panose="02040503050406030204" pitchFamily="18" charset="0"/>
                          </a:rPr>
                          <m:t>𝑓</m:t>
                        </m:r>
                      </m:sub>
                      <m:sup>
                        <m:r>
                          <a:rPr lang="en-US" i="1">
                            <a:latin typeface="Cambria Math" panose="02040503050406030204" pitchFamily="18" charset="0"/>
                          </a:rPr>
                          <m:t>3</m:t>
                        </m:r>
                      </m:sup>
                    </m:sSubSup>
                  </m:oMath>
                </a14:m>
                <a:endParaRPr lang="en-US" dirty="0" smtClean="0"/>
              </a:p>
              <a:p>
                <a:pPr marL="731520" lvl="1" indent="-457200">
                  <a:buFont typeface="+mj-lt"/>
                  <a:buAutoNum type="arabicPeriod"/>
                </a:pPr>
                <a14:m>
                  <m:oMath xmlns:m="http://schemas.openxmlformats.org/officeDocument/2006/math">
                    <m:acc>
                      <m:accPr>
                        <m:chr m:val="̇"/>
                        <m:ctrlPr>
                          <a:rPr lang="en-US" i="1" smtClean="0">
                            <a:latin typeface="Cambria Math" panose="02040503050406030204" pitchFamily="18" charset="0"/>
                          </a:rPr>
                        </m:ctrlPr>
                      </m:accPr>
                      <m:e>
                        <m:r>
                          <a:rPr lang="en-US" i="1">
                            <a:latin typeface="Cambria Math" panose="02040503050406030204" pitchFamily="18" charset="0"/>
                          </a:rPr>
                          <m:t>𝑞</m:t>
                        </m:r>
                      </m:e>
                    </m:acc>
                    <m:d>
                      <m:dPr>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𝑡</m:t>
                            </m:r>
                          </m:e>
                          <m:sub>
                            <m:r>
                              <a:rPr lang="en-US" i="1">
                                <a:latin typeface="Cambria Math" panose="02040503050406030204" pitchFamily="18" charset="0"/>
                              </a:rPr>
                              <m:t>0</m:t>
                            </m:r>
                          </m:sub>
                        </m:sSub>
                      </m:e>
                    </m:d>
                    <m:r>
                      <a:rPr lang="en-US" i="1">
                        <a:latin typeface="Cambria Math" panose="02040503050406030204" pitchFamily="18" charset="0"/>
                      </a:rPr>
                      <m:t>=</m:t>
                    </m:r>
                    <m:sSub>
                      <m:sSubPr>
                        <m:ctrlPr>
                          <a:rPr lang="en-US" i="1">
                            <a:latin typeface="Cambria Math" panose="02040503050406030204" pitchFamily="18" charset="0"/>
                          </a:rPr>
                        </m:ctrlPr>
                      </m:sSubPr>
                      <m:e>
                        <m:r>
                          <a:rPr lang="en-US" b="0" i="1" smtClean="0">
                            <a:latin typeface="Cambria Math" panose="02040503050406030204" pitchFamily="18" charset="0"/>
                          </a:rPr>
                          <m:t>𝑣</m:t>
                        </m:r>
                      </m:e>
                      <m:sub>
                        <m:r>
                          <a:rPr lang="en-US" i="1">
                            <a:latin typeface="Cambria Math" panose="02040503050406030204" pitchFamily="18" charset="0"/>
                          </a:rPr>
                          <m:t>0</m:t>
                        </m:r>
                      </m:sub>
                    </m:sSub>
                    <m:r>
                      <a:rPr lang="en-US" b="0" i="1" smtClean="0">
                        <a:latin typeface="Cambria Math" panose="02040503050406030204" pitchFamily="18" charset="0"/>
                      </a:rPr>
                      <m:t>=</m:t>
                    </m:r>
                    <m:r>
                      <a:rPr lang="en-US" b="0" i="1" smtClean="0">
                        <a:latin typeface="Cambria Math" panose="02040503050406030204" pitchFamily="18" charset="0"/>
                      </a:rPr>
                      <m:t>𝑏</m:t>
                    </m:r>
                    <m:r>
                      <a:rPr lang="en-US" b="0" i="1" smtClean="0">
                        <a:latin typeface="Cambria Math" panose="02040503050406030204" pitchFamily="18" charset="0"/>
                      </a:rPr>
                      <m:t>+2</m:t>
                    </m:r>
                    <m:r>
                      <a:rPr lang="en-US" b="0" i="1" smtClean="0">
                        <a:latin typeface="Cambria Math" panose="02040503050406030204" pitchFamily="18" charset="0"/>
                      </a:rPr>
                      <m:t>𝑐</m:t>
                    </m:r>
                    <m:sSub>
                      <m:sSubPr>
                        <m:ctrlPr>
                          <a:rPr lang="en-US" i="1">
                            <a:latin typeface="Cambria Math" panose="02040503050406030204" pitchFamily="18" charset="0"/>
                          </a:rPr>
                        </m:ctrlPr>
                      </m:sSubPr>
                      <m:e>
                        <m:r>
                          <a:rPr lang="en-US" i="1">
                            <a:latin typeface="Cambria Math" panose="02040503050406030204" pitchFamily="18" charset="0"/>
                          </a:rPr>
                          <m:t>𝑡</m:t>
                        </m:r>
                      </m:e>
                      <m:sub>
                        <m:r>
                          <a:rPr lang="en-US" i="1">
                            <a:latin typeface="Cambria Math" panose="02040503050406030204" pitchFamily="18" charset="0"/>
                          </a:rPr>
                          <m:t>0</m:t>
                        </m:r>
                      </m:sub>
                    </m:sSub>
                    <m:r>
                      <a:rPr lang="en-US" b="0" i="1" smtClean="0">
                        <a:latin typeface="Cambria Math" panose="02040503050406030204" pitchFamily="18" charset="0"/>
                      </a:rPr>
                      <m:t>+3</m:t>
                    </m:r>
                    <m:r>
                      <a:rPr lang="en-US" b="0" i="1" smtClean="0">
                        <a:latin typeface="Cambria Math" panose="02040503050406030204" pitchFamily="18" charset="0"/>
                      </a:rPr>
                      <m:t>𝑑</m:t>
                    </m:r>
                    <m:sSubSup>
                      <m:sSubSupPr>
                        <m:ctrlPr>
                          <a:rPr lang="en-US" i="1">
                            <a:latin typeface="Cambria Math" panose="02040503050406030204" pitchFamily="18" charset="0"/>
                          </a:rPr>
                        </m:ctrlPr>
                      </m:sSubSupPr>
                      <m:e>
                        <m:r>
                          <a:rPr lang="en-US" i="1">
                            <a:latin typeface="Cambria Math" panose="02040503050406030204" pitchFamily="18" charset="0"/>
                          </a:rPr>
                          <m:t>𝑡</m:t>
                        </m:r>
                      </m:e>
                      <m:sub>
                        <m:r>
                          <a:rPr lang="en-US" i="1">
                            <a:latin typeface="Cambria Math" panose="02040503050406030204" pitchFamily="18" charset="0"/>
                          </a:rPr>
                          <m:t>0</m:t>
                        </m:r>
                      </m:sub>
                      <m:sup>
                        <m:r>
                          <a:rPr lang="en-US" i="1">
                            <a:latin typeface="Cambria Math" panose="02040503050406030204" pitchFamily="18" charset="0"/>
                          </a:rPr>
                          <m:t>2</m:t>
                        </m:r>
                      </m:sup>
                    </m:sSubSup>
                  </m:oMath>
                </a14:m>
                <a:endParaRPr lang="en-US" dirty="0" smtClean="0"/>
              </a:p>
              <a:p>
                <a:pPr marL="731520" lvl="1" indent="-457200">
                  <a:buFont typeface="+mj-lt"/>
                  <a:buAutoNum type="arabicPeriod"/>
                </a:pPr>
                <a14:m>
                  <m:oMath xmlns:m="http://schemas.openxmlformats.org/officeDocument/2006/math">
                    <m:acc>
                      <m:accPr>
                        <m:chr m:val="̇"/>
                        <m:ctrlPr>
                          <a:rPr lang="en-US" i="1">
                            <a:latin typeface="Cambria Math" panose="02040503050406030204" pitchFamily="18" charset="0"/>
                          </a:rPr>
                        </m:ctrlPr>
                      </m:accPr>
                      <m:e>
                        <m:r>
                          <a:rPr lang="en-US" i="1">
                            <a:latin typeface="Cambria Math" panose="02040503050406030204" pitchFamily="18" charset="0"/>
                          </a:rPr>
                          <m:t>𝑞</m:t>
                        </m:r>
                      </m:e>
                    </m:acc>
                    <m:d>
                      <m:dPr>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𝑡</m:t>
                            </m:r>
                          </m:e>
                          <m:sub>
                            <m:r>
                              <a:rPr lang="en-US" b="0" i="1" smtClean="0">
                                <a:latin typeface="Cambria Math" panose="02040503050406030204" pitchFamily="18" charset="0"/>
                              </a:rPr>
                              <m:t>𝑓</m:t>
                            </m:r>
                          </m:sub>
                        </m:sSub>
                      </m:e>
                    </m:d>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𝑣</m:t>
                        </m:r>
                      </m:e>
                      <m:sub>
                        <m:r>
                          <a:rPr lang="en-US" b="0" i="1" smtClean="0">
                            <a:latin typeface="Cambria Math" panose="02040503050406030204" pitchFamily="18" charset="0"/>
                          </a:rPr>
                          <m:t>𝑓</m:t>
                        </m:r>
                      </m:sub>
                    </m:sSub>
                    <m:r>
                      <a:rPr lang="en-US" b="0" i="1" smtClean="0">
                        <a:latin typeface="Cambria Math" panose="02040503050406030204" pitchFamily="18" charset="0"/>
                      </a:rPr>
                      <m:t>=</m:t>
                    </m:r>
                    <m:r>
                      <a:rPr lang="en-US" i="1">
                        <a:latin typeface="Cambria Math" panose="02040503050406030204" pitchFamily="18" charset="0"/>
                      </a:rPr>
                      <m:t>𝑏</m:t>
                    </m:r>
                    <m:r>
                      <a:rPr lang="en-US" i="1">
                        <a:latin typeface="Cambria Math" panose="02040503050406030204" pitchFamily="18" charset="0"/>
                      </a:rPr>
                      <m:t>+2</m:t>
                    </m:r>
                    <m:r>
                      <a:rPr lang="en-US" i="1">
                        <a:latin typeface="Cambria Math" panose="02040503050406030204" pitchFamily="18" charset="0"/>
                      </a:rPr>
                      <m:t>𝑐</m:t>
                    </m:r>
                    <m:sSub>
                      <m:sSubPr>
                        <m:ctrlPr>
                          <a:rPr lang="en-US" i="1">
                            <a:latin typeface="Cambria Math" panose="02040503050406030204" pitchFamily="18" charset="0"/>
                          </a:rPr>
                        </m:ctrlPr>
                      </m:sSubPr>
                      <m:e>
                        <m:r>
                          <a:rPr lang="en-US" i="1">
                            <a:latin typeface="Cambria Math" panose="02040503050406030204" pitchFamily="18" charset="0"/>
                          </a:rPr>
                          <m:t>𝑡</m:t>
                        </m:r>
                      </m:e>
                      <m:sub>
                        <m:r>
                          <a:rPr lang="en-US" b="0" i="1" smtClean="0">
                            <a:latin typeface="Cambria Math" panose="02040503050406030204" pitchFamily="18" charset="0"/>
                          </a:rPr>
                          <m:t>𝑓</m:t>
                        </m:r>
                      </m:sub>
                    </m:sSub>
                    <m:r>
                      <a:rPr lang="en-US" i="1">
                        <a:latin typeface="Cambria Math" panose="02040503050406030204" pitchFamily="18" charset="0"/>
                      </a:rPr>
                      <m:t>+3</m:t>
                    </m:r>
                    <m:r>
                      <a:rPr lang="en-US" i="1">
                        <a:latin typeface="Cambria Math" panose="02040503050406030204" pitchFamily="18" charset="0"/>
                      </a:rPr>
                      <m:t>𝑑</m:t>
                    </m:r>
                    <m:sSubSup>
                      <m:sSubSupPr>
                        <m:ctrlPr>
                          <a:rPr lang="en-US" i="1">
                            <a:latin typeface="Cambria Math" panose="02040503050406030204" pitchFamily="18" charset="0"/>
                          </a:rPr>
                        </m:ctrlPr>
                      </m:sSubSupPr>
                      <m:e>
                        <m:r>
                          <a:rPr lang="en-US" i="1">
                            <a:latin typeface="Cambria Math" panose="02040503050406030204" pitchFamily="18" charset="0"/>
                          </a:rPr>
                          <m:t>𝑡</m:t>
                        </m:r>
                      </m:e>
                      <m:sub>
                        <m:r>
                          <a:rPr lang="en-US" b="0" i="1" smtClean="0">
                            <a:latin typeface="Cambria Math" panose="02040503050406030204" pitchFamily="18" charset="0"/>
                          </a:rPr>
                          <m:t>𝑓</m:t>
                        </m:r>
                      </m:sub>
                      <m:sup>
                        <m:r>
                          <a:rPr lang="en-US" i="1">
                            <a:latin typeface="Cambria Math" panose="02040503050406030204" pitchFamily="18" charset="0"/>
                          </a:rPr>
                          <m:t>2</m:t>
                        </m:r>
                      </m:sup>
                    </m:sSubSup>
                  </m:oMath>
                </a14:m>
                <a:endParaRPr lang="en-US" dirty="0" smtClean="0"/>
              </a:p>
              <a:p>
                <a:pPr marL="731520" lvl="1" indent="-457200">
                  <a:buFont typeface="+mj-lt"/>
                  <a:buAutoNum type="arabicPeriod"/>
                </a:pPr>
                <a14:m>
                  <m:oMath xmlns:m="http://schemas.openxmlformats.org/officeDocument/2006/math">
                    <m:acc>
                      <m:accPr>
                        <m:chr m:val="̈"/>
                        <m:ctrlPr>
                          <a:rPr lang="en-US" i="1">
                            <a:latin typeface="Cambria Math" panose="02040503050406030204" pitchFamily="18" charset="0"/>
                          </a:rPr>
                        </m:ctrlPr>
                      </m:accPr>
                      <m:e>
                        <m:r>
                          <a:rPr lang="en-US" i="1">
                            <a:latin typeface="Cambria Math" panose="02040503050406030204" pitchFamily="18" charset="0"/>
                          </a:rPr>
                          <m:t>𝑞</m:t>
                        </m:r>
                      </m:e>
                    </m:acc>
                    <m:d>
                      <m:dPr>
                        <m:ctrlPr>
                          <a:rPr lang="en-US" i="1">
                            <a:latin typeface="Cambria Math" panose="02040503050406030204" pitchFamily="18" charset="0"/>
                          </a:rPr>
                        </m:ctrlPr>
                      </m:dPr>
                      <m:e>
                        <m:sSub>
                          <m:sSubPr>
                            <m:ctrlPr>
                              <a:rPr lang="en-US" i="1" smtClean="0">
                                <a:latin typeface="Cambria Math" panose="02040503050406030204" pitchFamily="18" charset="0"/>
                              </a:rPr>
                            </m:ctrlPr>
                          </m:sSubPr>
                          <m:e>
                            <m:r>
                              <a:rPr lang="en-US" b="0" i="1" smtClean="0">
                                <a:latin typeface="Cambria Math" panose="02040503050406030204" pitchFamily="18" charset="0"/>
                              </a:rPr>
                              <m:t>𝑡</m:t>
                            </m:r>
                          </m:e>
                          <m:sub>
                            <m:r>
                              <a:rPr lang="en-US" b="0" i="1" smtClean="0">
                                <a:latin typeface="Cambria Math" panose="02040503050406030204" pitchFamily="18" charset="0"/>
                              </a:rPr>
                              <m:t>0</m:t>
                            </m:r>
                          </m:sub>
                        </m:sSub>
                      </m:e>
                    </m:d>
                    <m:r>
                      <a:rPr lang="en-US" i="1">
                        <a:latin typeface="Cambria Math" panose="02040503050406030204" pitchFamily="18" charset="0"/>
                      </a:rPr>
                      <m:t>=</m:t>
                    </m:r>
                    <m:sSub>
                      <m:sSubPr>
                        <m:ctrlPr>
                          <a:rPr lang="en-US" i="1" smtClean="0">
                            <a:latin typeface="Cambria Math" panose="02040503050406030204" pitchFamily="18" charset="0"/>
                          </a:rPr>
                        </m:ctrlPr>
                      </m:sSubPr>
                      <m:e>
                        <m:r>
                          <a:rPr lang="en-US" i="1" smtClean="0">
                            <a:latin typeface="Cambria Math" panose="02040503050406030204" pitchFamily="18" charset="0"/>
                            <a:ea typeface="Cambria Math" panose="02040503050406030204" pitchFamily="18" charset="0"/>
                          </a:rPr>
                          <m:t>𝛼</m:t>
                        </m:r>
                      </m:e>
                      <m:sub>
                        <m:r>
                          <a:rPr lang="en-US" b="0" i="1" smtClean="0">
                            <a:latin typeface="Cambria Math" panose="02040503050406030204" pitchFamily="18" charset="0"/>
                          </a:rPr>
                          <m:t>0</m:t>
                        </m:r>
                      </m:sub>
                    </m:sSub>
                    <m:r>
                      <a:rPr lang="en-US" b="0" i="1" smtClean="0">
                        <a:latin typeface="Cambria Math" panose="02040503050406030204" pitchFamily="18" charset="0"/>
                      </a:rPr>
                      <m:t>=</m:t>
                    </m:r>
                    <m:r>
                      <a:rPr lang="en-US" i="1">
                        <a:latin typeface="Cambria Math" panose="02040503050406030204" pitchFamily="18" charset="0"/>
                      </a:rPr>
                      <m:t>2</m:t>
                    </m:r>
                    <m:r>
                      <a:rPr lang="en-US" i="1">
                        <a:latin typeface="Cambria Math" panose="02040503050406030204" pitchFamily="18" charset="0"/>
                      </a:rPr>
                      <m:t>𝑐</m:t>
                    </m:r>
                    <m:r>
                      <a:rPr lang="en-US" i="1">
                        <a:latin typeface="Cambria Math" panose="02040503050406030204" pitchFamily="18" charset="0"/>
                      </a:rPr>
                      <m:t>+6</m:t>
                    </m:r>
                    <m:r>
                      <a:rPr lang="en-US" i="1">
                        <a:latin typeface="Cambria Math" panose="02040503050406030204" pitchFamily="18" charset="0"/>
                      </a:rPr>
                      <m:t>𝑑</m:t>
                    </m:r>
                    <m:sSub>
                      <m:sSubPr>
                        <m:ctrlPr>
                          <a:rPr lang="en-US" i="1" smtClean="0">
                            <a:latin typeface="Cambria Math" panose="02040503050406030204" pitchFamily="18" charset="0"/>
                          </a:rPr>
                        </m:ctrlPr>
                      </m:sSubPr>
                      <m:e>
                        <m:r>
                          <a:rPr lang="en-US" b="0" i="1" smtClean="0">
                            <a:latin typeface="Cambria Math" panose="02040503050406030204" pitchFamily="18" charset="0"/>
                          </a:rPr>
                          <m:t>𝑡</m:t>
                        </m:r>
                      </m:e>
                      <m:sub>
                        <m:r>
                          <a:rPr lang="en-US" b="0" i="1" smtClean="0">
                            <a:latin typeface="Cambria Math" panose="02040503050406030204" pitchFamily="18" charset="0"/>
                          </a:rPr>
                          <m:t>0</m:t>
                        </m:r>
                      </m:sub>
                    </m:sSub>
                    <m:r>
                      <a:rPr lang="en-US" i="1">
                        <a:latin typeface="Cambria Math" panose="02040503050406030204" pitchFamily="18" charset="0"/>
                      </a:rPr>
                      <m:t>+</m:t>
                    </m:r>
                    <m:r>
                      <a:rPr lang="en-US" i="1">
                        <a:latin typeface="Cambria Math" panose="02040503050406030204" pitchFamily="18" charset="0"/>
                      </a:rPr>
                      <m:t>12</m:t>
                    </m:r>
                    <m:r>
                      <a:rPr lang="en-US" i="1">
                        <a:latin typeface="Cambria Math" panose="02040503050406030204" pitchFamily="18" charset="0"/>
                      </a:rPr>
                      <m:t>𝑒</m:t>
                    </m:r>
                    <m:sSubSup>
                      <m:sSubSupPr>
                        <m:ctrlPr>
                          <a:rPr lang="en-US" i="1" smtClean="0">
                            <a:latin typeface="Cambria Math" panose="02040503050406030204" pitchFamily="18" charset="0"/>
                          </a:rPr>
                        </m:ctrlPr>
                      </m:sSubSupPr>
                      <m:e>
                        <m:r>
                          <a:rPr lang="en-US" b="0" i="1" smtClean="0">
                            <a:latin typeface="Cambria Math" panose="02040503050406030204" pitchFamily="18" charset="0"/>
                          </a:rPr>
                          <m:t>𝑡</m:t>
                        </m:r>
                      </m:e>
                      <m:sub>
                        <m:r>
                          <a:rPr lang="en-US" b="0" i="1" smtClean="0">
                            <a:latin typeface="Cambria Math" panose="02040503050406030204" pitchFamily="18" charset="0"/>
                          </a:rPr>
                          <m:t>0</m:t>
                        </m:r>
                      </m:sub>
                      <m:sup>
                        <m:r>
                          <a:rPr lang="en-US" b="0" i="1" smtClean="0">
                            <a:latin typeface="Cambria Math" panose="02040503050406030204" pitchFamily="18" charset="0"/>
                          </a:rPr>
                          <m:t>2</m:t>
                        </m:r>
                      </m:sup>
                    </m:sSubSup>
                    <m:r>
                      <a:rPr lang="en-US" i="1">
                        <a:latin typeface="Cambria Math" panose="02040503050406030204" pitchFamily="18" charset="0"/>
                      </a:rPr>
                      <m:t>+</m:t>
                    </m:r>
                    <m:r>
                      <a:rPr lang="en-US" i="1">
                        <a:latin typeface="Cambria Math" panose="02040503050406030204" pitchFamily="18" charset="0"/>
                      </a:rPr>
                      <m:t>20</m:t>
                    </m:r>
                    <m:r>
                      <a:rPr lang="en-US" i="1">
                        <a:latin typeface="Cambria Math" panose="02040503050406030204" pitchFamily="18" charset="0"/>
                      </a:rPr>
                      <m:t>𝑓</m:t>
                    </m:r>
                    <m:sSubSup>
                      <m:sSubSupPr>
                        <m:ctrlPr>
                          <a:rPr lang="en-US" i="1" smtClean="0">
                            <a:latin typeface="Cambria Math" panose="02040503050406030204" pitchFamily="18" charset="0"/>
                          </a:rPr>
                        </m:ctrlPr>
                      </m:sSubSupPr>
                      <m:e>
                        <m:r>
                          <a:rPr lang="en-US" b="0" i="1" smtClean="0">
                            <a:latin typeface="Cambria Math" panose="02040503050406030204" pitchFamily="18" charset="0"/>
                          </a:rPr>
                          <m:t>𝑡</m:t>
                        </m:r>
                      </m:e>
                      <m:sub>
                        <m:r>
                          <a:rPr lang="en-US" b="0" i="1" smtClean="0">
                            <a:latin typeface="Cambria Math" panose="02040503050406030204" pitchFamily="18" charset="0"/>
                          </a:rPr>
                          <m:t>0</m:t>
                        </m:r>
                      </m:sub>
                      <m:sup>
                        <m:r>
                          <a:rPr lang="en-US" b="0" i="1" smtClean="0">
                            <a:latin typeface="Cambria Math" panose="02040503050406030204" pitchFamily="18" charset="0"/>
                          </a:rPr>
                          <m:t>3</m:t>
                        </m:r>
                      </m:sup>
                    </m:sSubSup>
                  </m:oMath>
                </a14:m>
                <a:endParaRPr lang="en-US" dirty="0" smtClean="0"/>
              </a:p>
              <a:p>
                <a:pPr marL="731520" lvl="1" indent="-457200">
                  <a:buFont typeface="+mj-lt"/>
                  <a:buAutoNum type="arabicPeriod"/>
                </a:pPr>
                <a14:m>
                  <m:oMath xmlns:m="http://schemas.openxmlformats.org/officeDocument/2006/math">
                    <m:acc>
                      <m:accPr>
                        <m:chr m:val="̈"/>
                        <m:ctrlPr>
                          <a:rPr lang="en-US" i="1">
                            <a:latin typeface="Cambria Math" panose="02040503050406030204" pitchFamily="18" charset="0"/>
                          </a:rPr>
                        </m:ctrlPr>
                      </m:accPr>
                      <m:e>
                        <m:r>
                          <a:rPr lang="en-US" i="1">
                            <a:latin typeface="Cambria Math" panose="02040503050406030204" pitchFamily="18" charset="0"/>
                          </a:rPr>
                          <m:t>𝑞</m:t>
                        </m:r>
                      </m:e>
                    </m:acc>
                    <m:d>
                      <m:dPr>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𝑡</m:t>
                            </m:r>
                          </m:e>
                          <m:sub>
                            <m:r>
                              <a:rPr lang="en-US" b="0" i="1" smtClean="0">
                                <a:latin typeface="Cambria Math" panose="02040503050406030204" pitchFamily="18" charset="0"/>
                              </a:rPr>
                              <m:t>𝑓</m:t>
                            </m:r>
                          </m:sub>
                        </m:sSub>
                      </m:e>
                    </m:d>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ea typeface="Cambria Math" panose="02040503050406030204" pitchFamily="18" charset="0"/>
                          </a:rPr>
                          <m:t>𝛼</m:t>
                        </m:r>
                      </m:e>
                      <m:sub>
                        <m:r>
                          <a:rPr lang="en-US" b="0" i="1" smtClean="0">
                            <a:latin typeface="Cambria Math" panose="02040503050406030204" pitchFamily="18" charset="0"/>
                            <a:ea typeface="Cambria Math" panose="02040503050406030204" pitchFamily="18" charset="0"/>
                          </a:rPr>
                          <m:t>𝑓</m:t>
                        </m:r>
                      </m:sub>
                    </m:sSub>
                    <m:r>
                      <a:rPr lang="en-US" i="1">
                        <a:latin typeface="Cambria Math" panose="02040503050406030204" pitchFamily="18" charset="0"/>
                      </a:rPr>
                      <m:t>=</m:t>
                    </m:r>
                    <m:r>
                      <a:rPr lang="en-US" i="1">
                        <a:latin typeface="Cambria Math" panose="02040503050406030204" pitchFamily="18" charset="0"/>
                      </a:rPr>
                      <m:t>2</m:t>
                    </m:r>
                    <m:r>
                      <a:rPr lang="en-US" i="1">
                        <a:latin typeface="Cambria Math" panose="02040503050406030204" pitchFamily="18" charset="0"/>
                      </a:rPr>
                      <m:t>𝑐</m:t>
                    </m:r>
                    <m:r>
                      <a:rPr lang="en-US" i="1">
                        <a:latin typeface="Cambria Math" panose="02040503050406030204" pitchFamily="18" charset="0"/>
                      </a:rPr>
                      <m:t>+6</m:t>
                    </m:r>
                    <m:r>
                      <a:rPr lang="en-US" i="1">
                        <a:latin typeface="Cambria Math" panose="02040503050406030204" pitchFamily="18" charset="0"/>
                      </a:rPr>
                      <m:t>𝑑</m:t>
                    </m:r>
                    <m:sSub>
                      <m:sSubPr>
                        <m:ctrlPr>
                          <a:rPr lang="en-US" i="1">
                            <a:latin typeface="Cambria Math" panose="02040503050406030204" pitchFamily="18" charset="0"/>
                          </a:rPr>
                        </m:ctrlPr>
                      </m:sSubPr>
                      <m:e>
                        <m:r>
                          <a:rPr lang="en-US" i="1">
                            <a:latin typeface="Cambria Math" panose="02040503050406030204" pitchFamily="18" charset="0"/>
                          </a:rPr>
                          <m:t>𝑡</m:t>
                        </m:r>
                      </m:e>
                      <m:sub>
                        <m:r>
                          <a:rPr lang="en-US" b="0" i="1" smtClean="0">
                            <a:latin typeface="Cambria Math" panose="02040503050406030204" pitchFamily="18" charset="0"/>
                          </a:rPr>
                          <m:t>𝑓</m:t>
                        </m:r>
                      </m:sub>
                    </m:sSub>
                    <m:r>
                      <a:rPr lang="en-US" i="1">
                        <a:latin typeface="Cambria Math" panose="02040503050406030204" pitchFamily="18" charset="0"/>
                      </a:rPr>
                      <m:t>+12</m:t>
                    </m:r>
                    <m:r>
                      <a:rPr lang="en-US" i="1">
                        <a:latin typeface="Cambria Math" panose="02040503050406030204" pitchFamily="18" charset="0"/>
                      </a:rPr>
                      <m:t>𝑒</m:t>
                    </m:r>
                    <m:sSubSup>
                      <m:sSubSupPr>
                        <m:ctrlPr>
                          <a:rPr lang="en-US" i="1">
                            <a:latin typeface="Cambria Math" panose="02040503050406030204" pitchFamily="18" charset="0"/>
                          </a:rPr>
                        </m:ctrlPr>
                      </m:sSubSupPr>
                      <m:e>
                        <m:r>
                          <a:rPr lang="en-US" i="1">
                            <a:latin typeface="Cambria Math" panose="02040503050406030204" pitchFamily="18" charset="0"/>
                          </a:rPr>
                          <m:t>𝑡</m:t>
                        </m:r>
                      </m:e>
                      <m:sub>
                        <m:r>
                          <a:rPr lang="en-US" b="0" i="1" smtClean="0">
                            <a:latin typeface="Cambria Math" panose="02040503050406030204" pitchFamily="18" charset="0"/>
                          </a:rPr>
                          <m:t>𝑓</m:t>
                        </m:r>
                      </m:sub>
                      <m:sup>
                        <m:r>
                          <a:rPr lang="en-US" i="1">
                            <a:latin typeface="Cambria Math" panose="02040503050406030204" pitchFamily="18" charset="0"/>
                          </a:rPr>
                          <m:t>2</m:t>
                        </m:r>
                      </m:sup>
                    </m:sSubSup>
                    <m:r>
                      <a:rPr lang="en-US" i="1">
                        <a:latin typeface="Cambria Math" panose="02040503050406030204" pitchFamily="18" charset="0"/>
                      </a:rPr>
                      <m:t>+20</m:t>
                    </m:r>
                    <m:r>
                      <a:rPr lang="en-US" i="1">
                        <a:latin typeface="Cambria Math" panose="02040503050406030204" pitchFamily="18" charset="0"/>
                      </a:rPr>
                      <m:t>𝑓</m:t>
                    </m:r>
                    <m:sSubSup>
                      <m:sSubSupPr>
                        <m:ctrlPr>
                          <a:rPr lang="en-US" i="1">
                            <a:latin typeface="Cambria Math" panose="02040503050406030204" pitchFamily="18" charset="0"/>
                          </a:rPr>
                        </m:ctrlPr>
                      </m:sSubSupPr>
                      <m:e>
                        <m:r>
                          <a:rPr lang="en-US" i="1">
                            <a:latin typeface="Cambria Math" panose="02040503050406030204" pitchFamily="18" charset="0"/>
                          </a:rPr>
                          <m:t>𝑡</m:t>
                        </m:r>
                      </m:e>
                      <m:sub>
                        <m:r>
                          <a:rPr lang="en-US" b="0" i="1" smtClean="0">
                            <a:latin typeface="Cambria Math" panose="02040503050406030204" pitchFamily="18" charset="0"/>
                          </a:rPr>
                          <m:t>𝑓</m:t>
                        </m:r>
                      </m:sub>
                      <m:sup>
                        <m:r>
                          <a:rPr lang="en-US" i="1">
                            <a:latin typeface="Cambria Math" panose="02040503050406030204" pitchFamily="18" charset="0"/>
                          </a:rPr>
                          <m:t>3</m:t>
                        </m:r>
                      </m:sup>
                    </m:sSubSup>
                  </m:oMath>
                </a14:m>
                <a:endParaRPr lang="en-US" dirty="0"/>
              </a:p>
              <a:p>
                <a:pPr marL="0" indent="0">
                  <a:buNone/>
                </a:pPr>
                <a:endParaRPr lang="en-US" dirty="0" smtClean="0"/>
              </a:p>
              <a:p>
                <a:pPr marL="0" indent="0">
                  <a:buNone/>
                </a:pPr>
                <a:r>
                  <a:rPr lang="en-US" dirty="0" smtClean="0"/>
                  <a:t>which is a linear system of 6 equations with 6 unknowns (</a:t>
                </a:r>
                <a14:m>
                  <m:oMath xmlns:m="http://schemas.openxmlformats.org/officeDocument/2006/math">
                    <m:r>
                      <a:rPr lang="en-US" b="0" i="1" smtClean="0">
                        <a:latin typeface="Cambria Math" panose="02040503050406030204" pitchFamily="18" charset="0"/>
                      </a:rPr>
                      <m:t>𝑎</m:t>
                    </m:r>
                    <m:r>
                      <a:rPr lang="en-US" b="0" i="1" smtClean="0">
                        <a:latin typeface="Cambria Math" panose="02040503050406030204" pitchFamily="18" charset="0"/>
                      </a:rPr>
                      <m:t>, </m:t>
                    </m:r>
                    <m:r>
                      <a:rPr lang="en-US" b="0" i="1" smtClean="0">
                        <a:latin typeface="Cambria Math" panose="02040503050406030204" pitchFamily="18" charset="0"/>
                      </a:rPr>
                      <m:t>𝑏</m:t>
                    </m:r>
                    <m:r>
                      <a:rPr lang="en-US" b="0" i="1" smtClean="0">
                        <a:latin typeface="Cambria Math" panose="02040503050406030204" pitchFamily="18" charset="0"/>
                      </a:rPr>
                      <m:t>, </m:t>
                    </m:r>
                    <m:r>
                      <a:rPr lang="en-US" b="0" i="1" smtClean="0">
                        <a:latin typeface="Cambria Math" panose="02040503050406030204" pitchFamily="18" charset="0"/>
                      </a:rPr>
                      <m:t>𝑐</m:t>
                    </m:r>
                    <m:r>
                      <a:rPr lang="en-US" b="0" i="1" smtClean="0">
                        <a:latin typeface="Cambria Math" panose="02040503050406030204" pitchFamily="18" charset="0"/>
                      </a:rPr>
                      <m:t>, </m:t>
                    </m:r>
                    <m:r>
                      <a:rPr lang="en-US" b="0" i="1" smtClean="0">
                        <a:latin typeface="Cambria Math" panose="02040503050406030204" pitchFamily="18" charset="0"/>
                      </a:rPr>
                      <m:t>𝑑</m:t>
                    </m:r>
                    <m:r>
                      <a:rPr lang="en-US" b="0" i="1" smtClean="0">
                        <a:latin typeface="Cambria Math" panose="02040503050406030204" pitchFamily="18" charset="0"/>
                      </a:rPr>
                      <m:t>,</m:t>
                    </m:r>
                    <m:r>
                      <a:rPr lang="en-US" b="0" i="1" smtClean="0">
                        <a:latin typeface="Cambria Math" panose="02040503050406030204" pitchFamily="18" charset="0"/>
                      </a:rPr>
                      <m:t>𝑒</m:t>
                    </m:r>
                    <m:r>
                      <a:rPr lang="en-US" b="0" i="1" smtClean="0">
                        <a:latin typeface="Cambria Math" panose="02040503050406030204" pitchFamily="18" charset="0"/>
                      </a:rPr>
                      <m:t>,</m:t>
                    </m:r>
                    <m:r>
                      <a:rPr lang="en-US" b="0" i="1" smtClean="0">
                        <a:latin typeface="Cambria Math" panose="02040503050406030204" pitchFamily="18" charset="0"/>
                      </a:rPr>
                      <m:t>𝑓</m:t>
                    </m:r>
                    <m:r>
                      <a:rPr lang="en-US" b="0" i="1" smtClean="0">
                        <a:latin typeface="Cambria Math" panose="02040503050406030204" pitchFamily="18" charset="0"/>
                      </a:rPr>
                      <m:t>)</m:t>
                    </m:r>
                  </m:oMath>
                </a14:m>
                <a:endParaRPr lang="en-US" dirty="0"/>
              </a:p>
              <a:p>
                <a:pPr marL="731520" lvl="1" indent="-457200">
                  <a:buFont typeface="+mj-lt"/>
                  <a:buAutoNum type="arabicPeriod"/>
                </a:pPr>
                <a:endParaRPr lang="en-US" dirty="0"/>
              </a:p>
              <a:p>
                <a:pPr marL="731520" lvl="1" indent="-457200">
                  <a:buFont typeface="+mj-lt"/>
                  <a:buAutoNum type="arabicPeriod"/>
                </a:pPr>
                <a:endParaRPr lang="en-US" dirty="0"/>
              </a:p>
            </p:txBody>
          </p:sp>
        </mc:Choice>
        <mc:Fallback>
          <p:sp>
            <p:nvSpPr>
              <p:cNvPr id="6" name="Content Placeholder 5"/>
              <p:cNvSpPr>
                <a:spLocks noGrp="1" noRot="1" noChangeAspect="1" noMove="1" noResize="1" noEditPoints="1" noAdjustHandles="1" noChangeArrowheads="1" noChangeShapeType="1" noTextEdit="1"/>
              </p:cNvSpPr>
              <p:nvPr>
                <p:ph sz="quarter" idx="1"/>
              </p:nvPr>
            </p:nvSpPr>
            <p:spPr>
              <a:blipFill rotWithShape="0">
                <a:blip r:embed="rId2"/>
                <a:stretch>
                  <a:fillRect l="-1241" t="-1111" r="-138"/>
                </a:stretch>
              </a:blipFill>
            </p:spPr>
            <p:txBody>
              <a:bodyPr/>
              <a:lstStyle/>
              <a:p>
                <a:r>
                  <a:rPr lang="en-US">
                    <a:noFill/>
                  </a:rPr>
                  <a:t> </a:t>
                </a:r>
              </a:p>
            </p:txBody>
          </p:sp>
        </mc:Fallback>
      </mc:AlternateContent>
    </p:spTree>
    <p:extLst>
      <p:ext uri="{BB962C8B-B14F-4D97-AF65-F5344CB8AC3E}">
        <p14:creationId xmlns:p14="http://schemas.microsoft.com/office/powerpoint/2010/main" val="34235567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a:t>
            </a:r>
            <a:endParaRPr lang="en-US" dirty="0"/>
          </a:p>
        </p:txBody>
      </p:sp>
      <p:sp>
        <p:nvSpPr>
          <p:cNvPr id="3" name="Date Placeholder 2"/>
          <p:cNvSpPr>
            <a:spLocks noGrp="1"/>
          </p:cNvSpPr>
          <p:nvPr>
            <p:ph type="dt" sz="half" idx="10"/>
          </p:nvPr>
        </p:nvSpPr>
        <p:spPr/>
        <p:txBody>
          <a:bodyPr/>
          <a:lstStyle/>
          <a:p>
            <a:pPr algn="r"/>
            <a:fld id="{77CA0A33-8D6A-4020-BA1F-B65AE94B6184}" type="datetime1">
              <a:rPr lang="en-US" smtClean="0"/>
              <a:pPr algn="r"/>
              <a:t>2/1/2017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E157DED-2631-4FEA-894F-3C72F5E7FC9E}" type="slidenum">
              <a:rPr lang="en-US" smtClean="0"/>
              <a:pPr/>
              <a:t>18</a:t>
            </a:fld>
            <a:endParaRPr lang="en-US"/>
          </a:p>
        </p:txBody>
      </p:sp>
      <mc:AlternateContent xmlns:mc="http://schemas.openxmlformats.org/markup-compatibility/2006">
        <mc:Choice xmlns:a14="http://schemas.microsoft.com/office/drawing/2010/main" Requires="a14">
          <p:sp>
            <p:nvSpPr>
              <p:cNvPr id="6" name="Content Placeholder 5"/>
              <p:cNvSpPr>
                <a:spLocks noGrp="1"/>
              </p:cNvSpPr>
              <p:nvPr>
                <p:ph sz="quarter" idx="1"/>
              </p:nvPr>
            </p:nvSpPr>
            <p:spPr/>
            <p:txBody>
              <a:bodyPr/>
              <a:lstStyle/>
              <a:p>
                <a:r>
                  <a:rPr lang="en-US" dirty="0" smtClean="0"/>
                  <a:t>consider the following constraints where the robot is stationary at the start and end of the movement, and the joint accelerations are zero at the start and end of the movement</a:t>
                </a:r>
              </a:p>
              <a:p>
                <a:endParaRPr lang="en-US" dirty="0" smtClean="0"/>
              </a:p>
              <a:p>
                <a:pPr marL="731520" lvl="1" indent="-457200">
                  <a:buFont typeface="+mj-lt"/>
                  <a:buAutoNum type="arabicPeriod"/>
                </a:pPr>
                <a14:m>
                  <m:oMath xmlns:m="http://schemas.openxmlformats.org/officeDocument/2006/math">
                    <m:r>
                      <a:rPr lang="en-US" b="0" i="1" smtClean="0">
                        <a:latin typeface="Cambria Math" panose="02040503050406030204" pitchFamily="18" charset="0"/>
                      </a:rPr>
                      <m:t>𝑞</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𝑡</m:t>
                            </m:r>
                          </m:e>
                          <m:sub>
                            <m:r>
                              <a:rPr lang="en-US" b="0" i="1" smtClean="0">
                                <a:latin typeface="Cambria Math" panose="02040503050406030204" pitchFamily="18" charset="0"/>
                              </a:rPr>
                              <m:t>0</m:t>
                            </m:r>
                          </m:sub>
                        </m:sSub>
                      </m:e>
                    </m:d>
                    <m:r>
                      <a:rPr lang="en-US" b="0" i="1" smtClean="0">
                        <a:latin typeface="Cambria Math" panose="02040503050406030204" pitchFamily="18" charset="0"/>
                      </a:rPr>
                      <m:t>=</m:t>
                    </m:r>
                    <m:r>
                      <a:rPr lang="en-US" i="1" smtClean="0">
                        <a:latin typeface="Cambria Math" panose="02040503050406030204" pitchFamily="18" charset="0"/>
                        <a:ea typeface="Cambria Math" panose="02040503050406030204" pitchFamily="18" charset="0"/>
                      </a:rPr>
                      <m:t>𝜃</m:t>
                    </m:r>
                    <m:d>
                      <m:dPr>
                        <m:ctrlPr>
                          <a:rPr lang="en-US" i="1">
                            <a:latin typeface="Cambria Math" panose="02040503050406030204" pitchFamily="18" charset="0"/>
                          </a:rPr>
                        </m:ctrlPr>
                      </m:dPr>
                      <m:e>
                        <m:r>
                          <a:rPr lang="en-US" b="0" i="1" smtClean="0">
                            <a:latin typeface="Cambria Math" panose="02040503050406030204" pitchFamily="18" charset="0"/>
                          </a:rPr>
                          <m:t>0</m:t>
                        </m:r>
                      </m:e>
                    </m:d>
                    <m:r>
                      <a:rPr lang="en-US" b="0" i="1" smtClean="0">
                        <a:latin typeface="Cambria Math" panose="02040503050406030204" pitchFamily="18" charset="0"/>
                      </a:rPr>
                      <m:t>=</m:t>
                    </m:r>
                    <m:r>
                      <a:rPr lang="en-US" b="0" i="1" smtClean="0">
                        <a:latin typeface="Cambria Math" panose="02040503050406030204" pitchFamily="18" charset="0"/>
                      </a:rPr>
                      <m:t>10</m:t>
                    </m:r>
                  </m:oMath>
                </a14:m>
                <a:endParaRPr lang="en-US" b="0" dirty="0" smtClean="0"/>
              </a:p>
              <a:p>
                <a:pPr marL="731520" lvl="1" indent="-457200">
                  <a:buFont typeface="+mj-lt"/>
                  <a:buAutoNum type="arabicPeriod"/>
                </a:pPr>
                <a14:m>
                  <m:oMath xmlns:m="http://schemas.openxmlformats.org/officeDocument/2006/math">
                    <m:r>
                      <a:rPr lang="en-US" i="1">
                        <a:latin typeface="Cambria Math" panose="02040503050406030204" pitchFamily="18" charset="0"/>
                      </a:rPr>
                      <m:t>𝑞</m:t>
                    </m:r>
                    <m:d>
                      <m:dPr>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𝑡</m:t>
                            </m:r>
                          </m:e>
                          <m:sub>
                            <m:r>
                              <a:rPr lang="en-US" b="0" i="1" smtClean="0">
                                <a:latin typeface="Cambria Math" panose="02040503050406030204" pitchFamily="18" charset="0"/>
                              </a:rPr>
                              <m:t>𝑓</m:t>
                            </m:r>
                          </m:sub>
                        </m:sSub>
                      </m:e>
                    </m:d>
                    <m:r>
                      <a:rPr lang="en-US" i="1">
                        <a:latin typeface="Cambria Math" panose="02040503050406030204" pitchFamily="18" charset="0"/>
                      </a:rPr>
                      <m:t>=</m:t>
                    </m:r>
                    <m:r>
                      <a:rPr lang="en-US" i="1" smtClean="0">
                        <a:latin typeface="Cambria Math" panose="02040503050406030204" pitchFamily="18" charset="0"/>
                        <a:ea typeface="Cambria Math" panose="02040503050406030204" pitchFamily="18" charset="0"/>
                      </a:rPr>
                      <m:t>𝜃</m:t>
                    </m:r>
                    <m:d>
                      <m:dPr>
                        <m:ctrlPr>
                          <a:rPr lang="en-US" i="1">
                            <a:latin typeface="Cambria Math" panose="02040503050406030204" pitchFamily="18" charset="0"/>
                          </a:rPr>
                        </m:ctrlPr>
                      </m:dPr>
                      <m:e>
                        <m:r>
                          <a:rPr lang="en-US" b="0" i="1" smtClean="0">
                            <a:latin typeface="Cambria Math" panose="02040503050406030204" pitchFamily="18" charset="0"/>
                          </a:rPr>
                          <m:t>3</m:t>
                        </m:r>
                      </m:e>
                    </m:d>
                    <m:r>
                      <a:rPr lang="en-US" b="0" i="1" smtClean="0">
                        <a:latin typeface="Cambria Math" panose="02040503050406030204" pitchFamily="18" charset="0"/>
                      </a:rPr>
                      <m:t>=</m:t>
                    </m:r>
                    <m:r>
                      <a:rPr lang="en-US" i="1" smtClean="0">
                        <a:latin typeface="Cambria Math" panose="02040503050406030204" pitchFamily="18" charset="0"/>
                      </a:rPr>
                      <m:t>8</m:t>
                    </m:r>
                    <m:r>
                      <a:rPr lang="en-US" b="0" i="1" smtClean="0">
                        <a:latin typeface="Cambria Math" panose="02040503050406030204" pitchFamily="18" charset="0"/>
                      </a:rPr>
                      <m:t>0</m:t>
                    </m:r>
                  </m:oMath>
                </a14:m>
                <a:endParaRPr lang="en-US" dirty="0" smtClean="0"/>
              </a:p>
              <a:p>
                <a:pPr marL="731520" lvl="1" indent="-457200">
                  <a:buFont typeface="+mj-lt"/>
                  <a:buAutoNum type="arabicPeriod"/>
                </a:pPr>
                <a14:m>
                  <m:oMath xmlns:m="http://schemas.openxmlformats.org/officeDocument/2006/math">
                    <m:acc>
                      <m:accPr>
                        <m:chr m:val="̇"/>
                        <m:ctrlPr>
                          <a:rPr lang="en-US" i="1" smtClean="0">
                            <a:latin typeface="Cambria Math" panose="02040503050406030204" pitchFamily="18" charset="0"/>
                          </a:rPr>
                        </m:ctrlPr>
                      </m:accPr>
                      <m:e>
                        <m:r>
                          <a:rPr lang="en-US" i="1">
                            <a:latin typeface="Cambria Math" panose="02040503050406030204" pitchFamily="18" charset="0"/>
                          </a:rPr>
                          <m:t>𝑞</m:t>
                        </m:r>
                      </m:e>
                    </m:acc>
                    <m:d>
                      <m:dPr>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𝑡</m:t>
                            </m:r>
                          </m:e>
                          <m:sub>
                            <m:r>
                              <a:rPr lang="en-US" i="1">
                                <a:latin typeface="Cambria Math" panose="02040503050406030204" pitchFamily="18" charset="0"/>
                              </a:rPr>
                              <m:t>0</m:t>
                            </m:r>
                          </m:sub>
                        </m:sSub>
                      </m:e>
                    </m:d>
                    <m:r>
                      <a:rPr lang="en-US" i="1">
                        <a:latin typeface="Cambria Math" panose="02040503050406030204" pitchFamily="18" charset="0"/>
                      </a:rPr>
                      <m:t>=</m:t>
                    </m:r>
                    <m:acc>
                      <m:accPr>
                        <m:chr m:val="̇"/>
                        <m:ctrlPr>
                          <a:rPr lang="en-US" i="1">
                            <a:latin typeface="Cambria Math" panose="02040503050406030204" pitchFamily="18" charset="0"/>
                          </a:rPr>
                        </m:ctrlPr>
                      </m:accPr>
                      <m:e>
                        <m:r>
                          <a:rPr lang="en-US" i="1" smtClean="0">
                            <a:latin typeface="Cambria Math" panose="02040503050406030204" pitchFamily="18" charset="0"/>
                            <a:ea typeface="Cambria Math" panose="02040503050406030204" pitchFamily="18" charset="0"/>
                          </a:rPr>
                          <m:t>𝜃</m:t>
                        </m:r>
                      </m:e>
                    </m:acc>
                    <m:d>
                      <m:dPr>
                        <m:ctrlPr>
                          <a:rPr lang="en-US" i="1">
                            <a:latin typeface="Cambria Math" panose="02040503050406030204" pitchFamily="18" charset="0"/>
                          </a:rPr>
                        </m:ctrlPr>
                      </m:dPr>
                      <m:e>
                        <m:r>
                          <a:rPr lang="en-US" b="0" i="1" smtClean="0">
                            <a:latin typeface="Cambria Math" panose="02040503050406030204" pitchFamily="18" charset="0"/>
                          </a:rPr>
                          <m:t>0</m:t>
                        </m:r>
                      </m:e>
                    </m:d>
                    <m:r>
                      <a:rPr lang="en-US" b="0" i="1" smtClean="0">
                        <a:latin typeface="Cambria Math" panose="02040503050406030204" pitchFamily="18" charset="0"/>
                      </a:rPr>
                      <m:t>=</m:t>
                    </m:r>
                    <m:r>
                      <a:rPr lang="en-US" i="1" smtClean="0">
                        <a:latin typeface="Cambria Math" panose="02040503050406030204" pitchFamily="18" charset="0"/>
                      </a:rPr>
                      <m:t>0</m:t>
                    </m:r>
                  </m:oMath>
                </a14:m>
                <a:endParaRPr lang="en-US" dirty="0" smtClean="0"/>
              </a:p>
              <a:p>
                <a:pPr marL="731520" lvl="1" indent="-457200">
                  <a:buFont typeface="+mj-lt"/>
                  <a:buAutoNum type="arabicPeriod"/>
                </a:pPr>
                <a14:m>
                  <m:oMath xmlns:m="http://schemas.openxmlformats.org/officeDocument/2006/math">
                    <m:acc>
                      <m:accPr>
                        <m:chr m:val="̇"/>
                        <m:ctrlPr>
                          <a:rPr lang="en-US" i="1">
                            <a:latin typeface="Cambria Math" panose="02040503050406030204" pitchFamily="18" charset="0"/>
                          </a:rPr>
                        </m:ctrlPr>
                      </m:accPr>
                      <m:e>
                        <m:r>
                          <a:rPr lang="en-US" i="1">
                            <a:latin typeface="Cambria Math" panose="02040503050406030204" pitchFamily="18" charset="0"/>
                          </a:rPr>
                          <m:t>𝑞</m:t>
                        </m:r>
                      </m:e>
                    </m:acc>
                    <m:d>
                      <m:dPr>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𝑡</m:t>
                            </m:r>
                          </m:e>
                          <m:sub>
                            <m:r>
                              <a:rPr lang="en-US" b="0" i="1" smtClean="0">
                                <a:latin typeface="Cambria Math" panose="02040503050406030204" pitchFamily="18" charset="0"/>
                              </a:rPr>
                              <m:t>𝑓</m:t>
                            </m:r>
                          </m:sub>
                        </m:sSub>
                      </m:e>
                    </m:d>
                    <m:r>
                      <a:rPr lang="en-US" i="1">
                        <a:latin typeface="Cambria Math" panose="02040503050406030204" pitchFamily="18" charset="0"/>
                      </a:rPr>
                      <m:t>=</m:t>
                    </m:r>
                    <m:acc>
                      <m:accPr>
                        <m:chr m:val="̇"/>
                        <m:ctrlPr>
                          <a:rPr lang="en-US" i="1">
                            <a:latin typeface="Cambria Math" panose="02040503050406030204" pitchFamily="18" charset="0"/>
                          </a:rPr>
                        </m:ctrlPr>
                      </m:accPr>
                      <m:e>
                        <m:r>
                          <a:rPr lang="en-US" i="1" smtClean="0">
                            <a:latin typeface="Cambria Math" panose="02040503050406030204" pitchFamily="18" charset="0"/>
                            <a:ea typeface="Cambria Math" panose="02040503050406030204" pitchFamily="18" charset="0"/>
                          </a:rPr>
                          <m:t>𝜃</m:t>
                        </m:r>
                      </m:e>
                    </m:acc>
                    <m:d>
                      <m:dPr>
                        <m:ctrlPr>
                          <a:rPr lang="en-US" i="1">
                            <a:latin typeface="Cambria Math" panose="02040503050406030204" pitchFamily="18" charset="0"/>
                          </a:rPr>
                        </m:ctrlPr>
                      </m:dPr>
                      <m:e>
                        <m:r>
                          <a:rPr lang="en-US" b="0" i="1" smtClean="0">
                            <a:latin typeface="Cambria Math" panose="02040503050406030204" pitchFamily="18" charset="0"/>
                          </a:rPr>
                          <m:t>3</m:t>
                        </m:r>
                      </m:e>
                    </m:d>
                    <m:r>
                      <a:rPr lang="en-US" b="0" i="1" smtClean="0">
                        <a:latin typeface="Cambria Math" panose="02040503050406030204" pitchFamily="18" charset="0"/>
                      </a:rPr>
                      <m:t>=</m:t>
                    </m:r>
                    <m:r>
                      <a:rPr lang="en-US" i="1" smtClean="0">
                        <a:latin typeface="Cambria Math" panose="02040503050406030204" pitchFamily="18" charset="0"/>
                      </a:rPr>
                      <m:t>0</m:t>
                    </m:r>
                  </m:oMath>
                </a14:m>
                <a:endParaRPr lang="en-US" dirty="0" smtClean="0"/>
              </a:p>
              <a:p>
                <a:pPr marL="731520" lvl="1" indent="-457200">
                  <a:buFont typeface="+mj-lt"/>
                  <a:buAutoNum type="arabicPeriod"/>
                </a:pPr>
                <a14:m>
                  <m:oMath xmlns:m="http://schemas.openxmlformats.org/officeDocument/2006/math">
                    <m:acc>
                      <m:accPr>
                        <m:chr m:val="̈"/>
                        <m:ctrlPr>
                          <a:rPr lang="en-US" i="1" smtClean="0">
                            <a:latin typeface="Cambria Math" panose="02040503050406030204" pitchFamily="18" charset="0"/>
                          </a:rPr>
                        </m:ctrlPr>
                      </m:accPr>
                      <m:e>
                        <m:r>
                          <a:rPr lang="en-US" b="0" i="1" smtClean="0">
                            <a:latin typeface="Cambria Math" panose="02040503050406030204" pitchFamily="18" charset="0"/>
                          </a:rPr>
                          <m:t>𝑞</m:t>
                        </m:r>
                      </m:e>
                    </m:acc>
                    <m:d>
                      <m:dPr>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𝑡</m:t>
                            </m:r>
                          </m:e>
                          <m:sub>
                            <m:r>
                              <a:rPr lang="en-US" i="1">
                                <a:latin typeface="Cambria Math" panose="02040503050406030204" pitchFamily="18" charset="0"/>
                              </a:rPr>
                              <m:t>0</m:t>
                            </m:r>
                          </m:sub>
                        </m:sSub>
                      </m:e>
                    </m:d>
                    <m:r>
                      <a:rPr lang="en-US" i="1">
                        <a:latin typeface="Cambria Math" panose="02040503050406030204" pitchFamily="18" charset="0"/>
                      </a:rPr>
                      <m:t>=</m:t>
                    </m:r>
                    <m:acc>
                      <m:accPr>
                        <m:chr m:val="̈"/>
                        <m:ctrlPr>
                          <a:rPr lang="en-US" i="1" smtClean="0">
                            <a:latin typeface="Cambria Math" panose="02040503050406030204" pitchFamily="18" charset="0"/>
                          </a:rPr>
                        </m:ctrlPr>
                      </m:accPr>
                      <m:e>
                        <m:r>
                          <a:rPr lang="en-US" i="1" smtClean="0">
                            <a:latin typeface="Cambria Math" panose="02040503050406030204" pitchFamily="18" charset="0"/>
                            <a:ea typeface="Cambria Math" panose="02040503050406030204" pitchFamily="18" charset="0"/>
                          </a:rPr>
                          <m:t>𝜃</m:t>
                        </m:r>
                      </m:e>
                    </m:acc>
                    <m:d>
                      <m:dPr>
                        <m:ctrlPr>
                          <a:rPr lang="en-US" i="1">
                            <a:latin typeface="Cambria Math" panose="02040503050406030204" pitchFamily="18" charset="0"/>
                          </a:rPr>
                        </m:ctrlPr>
                      </m:dPr>
                      <m:e>
                        <m:r>
                          <a:rPr lang="en-US" i="1">
                            <a:latin typeface="Cambria Math" panose="02040503050406030204" pitchFamily="18" charset="0"/>
                          </a:rPr>
                          <m:t>0</m:t>
                        </m:r>
                      </m:e>
                    </m:d>
                    <m:r>
                      <a:rPr lang="en-US" i="1">
                        <a:latin typeface="Cambria Math" panose="02040503050406030204" pitchFamily="18" charset="0"/>
                      </a:rPr>
                      <m:t>=0</m:t>
                    </m:r>
                  </m:oMath>
                </a14:m>
                <a:endParaRPr lang="en-US" dirty="0"/>
              </a:p>
              <a:p>
                <a:pPr marL="731520" lvl="1" indent="-457200">
                  <a:buFont typeface="+mj-lt"/>
                  <a:buAutoNum type="arabicPeriod"/>
                </a:pPr>
                <a14:m>
                  <m:oMath xmlns:m="http://schemas.openxmlformats.org/officeDocument/2006/math">
                    <m:acc>
                      <m:accPr>
                        <m:chr m:val="̈"/>
                        <m:ctrlPr>
                          <a:rPr lang="en-US" i="1">
                            <a:latin typeface="Cambria Math" panose="02040503050406030204" pitchFamily="18" charset="0"/>
                          </a:rPr>
                        </m:ctrlPr>
                      </m:accPr>
                      <m:e>
                        <m:r>
                          <a:rPr lang="en-US" i="1">
                            <a:latin typeface="Cambria Math" panose="02040503050406030204" pitchFamily="18" charset="0"/>
                          </a:rPr>
                          <m:t>𝑞</m:t>
                        </m:r>
                      </m:e>
                    </m:acc>
                    <m:d>
                      <m:dPr>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𝑡</m:t>
                            </m:r>
                          </m:e>
                          <m:sub>
                            <m:r>
                              <a:rPr lang="en-US" i="1">
                                <a:latin typeface="Cambria Math" panose="02040503050406030204" pitchFamily="18" charset="0"/>
                              </a:rPr>
                              <m:t>𝑓</m:t>
                            </m:r>
                          </m:sub>
                        </m:sSub>
                      </m:e>
                    </m:d>
                    <m:r>
                      <a:rPr lang="en-US" i="1">
                        <a:latin typeface="Cambria Math" panose="02040503050406030204" pitchFamily="18" charset="0"/>
                      </a:rPr>
                      <m:t>=</m:t>
                    </m:r>
                    <m:acc>
                      <m:accPr>
                        <m:chr m:val="̈"/>
                        <m:ctrlPr>
                          <a:rPr lang="en-US" i="1">
                            <a:latin typeface="Cambria Math" panose="02040503050406030204" pitchFamily="18" charset="0"/>
                          </a:rPr>
                        </m:ctrlPr>
                      </m:accPr>
                      <m:e>
                        <m:r>
                          <a:rPr lang="en-US" i="1">
                            <a:latin typeface="Cambria Math" panose="02040503050406030204" pitchFamily="18" charset="0"/>
                            <a:ea typeface="Cambria Math" panose="02040503050406030204" pitchFamily="18" charset="0"/>
                          </a:rPr>
                          <m:t>𝜃</m:t>
                        </m:r>
                      </m:e>
                    </m:acc>
                    <m:d>
                      <m:dPr>
                        <m:ctrlPr>
                          <a:rPr lang="en-US" i="1">
                            <a:latin typeface="Cambria Math" panose="02040503050406030204" pitchFamily="18" charset="0"/>
                          </a:rPr>
                        </m:ctrlPr>
                      </m:dPr>
                      <m:e>
                        <m:r>
                          <a:rPr lang="en-US" i="1">
                            <a:latin typeface="Cambria Math" panose="02040503050406030204" pitchFamily="18" charset="0"/>
                          </a:rPr>
                          <m:t>3</m:t>
                        </m:r>
                      </m:e>
                    </m:d>
                    <m:r>
                      <a:rPr lang="en-US" i="1">
                        <a:latin typeface="Cambria Math" panose="02040503050406030204" pitchFamily="18" charset="0"/>
                      </a:rPr>
                      <m:t>=0</m:t>
                    </m:r>
                  </m:oMath>
                </a14:m>
                <a:endParaRPr lang="en-US" dirty="0"/>
              </a:p>
              <a:p>
                <a:pPr marL="731520" lvl="1" indent="-457200">
                  <a:buFont typeface="+mj-lt"/>
                  <a:buAutoNum type="arabicPeriod"/>
                </a:pPr>
                <a:endParaRPr lang="en-US" dirty="0"/>
              </a:p>
              <a:p>
                <a:pPr marL="274320" lvl="1" indent="0">
                  <a:buNone/>
                </a:pPr>
                <a:endParaRPr lang="en-US" dirty="0"/>
              </a:p>
              <a:p>
                <a:pPr marL="731520" lvl="1" indent="-457200">
                  <a:buFont typeface="+mj-lt"/>
                  <a:buAutoNum type="arabicPeriod"/>
                </a:pPr>
                <a:endParaRPr lang="en-US" dirty="0"/>
              </a:p>
            </p:txBody>
          </p:sp>
        </mc:Choice>
        <mc:Fallback>
          <p:sp>
            <p:nvSpPr>
              <p:cNvPr id="6" name="Content Placeholder 5"/>
              <p:cNvSpPr>
                <a:spLocks noGrp="1" noRot="1" noChangeAspect="1" noMove="1" noResize="1" noEditPoints="1" noAdjustHandles="1" noChangeArrowheads="1" noChangeShapeType="1" noTextEdit="1"/>
              </p:cNvSpPr>
              <p:nvPr>
                <p:ph sz="quarter" idx="1"/>
              </p:nvPr>
            </p:nvSpPr>
            <p:spPr>
              <a:blipFill rotWithShape="0">
                <a:blip r:embed="rId2"/>
                <a:stretch>
                  <a:fillRect l="-621" t="-1111" r="-1241"/>
                </a:stretch>
              </a:blipFill>
            </p:spPr>
            <p:txBody>
              <a:bodyPr/>
              <a:lstStyle/>
              <a:p>
                <a:r>
                  <a:rPr lang="en-US">
                    <a:noFill/>
                  </a:rPr>
                  <a:t> </a:t>
                </a:r>
              </a:p>
            </p:txBody>
          </p:sp>
        </mc:Fallback>
      </mc:AlternateContent>
    </p:spTree>
    <p:extLst>
      <p:ext uri="{BB962C8B-B14F-4D97-AF65-F5344CB8AC3E}">
        <p14:creationId xmlns:p14="http://schemas.microsoft.com/office/powerpoint/2010/main" val="2996025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Content Placeholder 12"/>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877791" y="1691796"/>
            <a:ext cx="5388418" cy="3779207"/>
          </a:xfrm>
        </p:spPr>
      </p:pic>
      <p:sp>
        <p:nvSpPr>
          <p:cNvPr id="2" name="Title 1"/>
          <p:cNvSpPr>
            <a:spLocks noGrp="1"/>
          </p:cNvSpPr>
          <p:nvPr>
            <p:ph type="title"/>
          </p:nvPr>
        </p:nvSpPr>
        <p:spPr/>
        <p:txBody>
          <a:bodyPr>
            <a:normAutofit fontScale="90000"/>
          </a:bodyPr>
          <a:lstStyle/>
          <a:p>
            <a:r>
              <a:rPr lang="en-US" dirty="0" smtClean="0"/>
              <a:t>Example: Joint angle</a:t>
            </a:r>
            <a:endParaRPr lang="en-US" dirty="0"/>
          </a:p>
        </p:txBody>
      </p:sp>
      <p:sp>
        <p:nvSpPr>
          <p:cNvPr id="3" name="Date Placeholder 2"/>
          <p:cNvSpPr>
            <a:spLocks noGrp="1"/>
          </p:cNvSpPr>
          <p:nvPr>
            <p:ph type="dt" sz="half" idx="10"/>
          </p:nvPr>
        </p:nvSpPr>
        <p:spPr/>
        <p:txBody>
          <a:bodyPr/>
          <a:lstStyle/>
          <a:p>
            <a:pPr algn="r"/>
            <a:fld id="{77CA0A33-8D6A-4020-BA1F-B65AE94B6184}" type="datetime1">
              <a:rPr lang="en-US" smtClean="0"/>
              <a:pPr algn="r"/>
              <a:t>2/1/2017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E157DED-2631-4FEA-894F-3C72F5E7FC9E}" type="slidenum">
              <a:rPr lang="en-US" smtClean="0"/>
              <a:pPr/>
              <a:t>19</a:t>
            </a:fld>
            <a:endParaRPr lang="en-US"/>
          </a:p>
        </p:txBody>
      </p:sp>
      <p:sp>
        <p:nvSpPr>
          <p:cNvPr id="8" name="TextBox 7"/>
          <p:cNvSpPr txBox="1"/>
          <p:nvPr/>
        </p:nvSpPr>
        <p:spPr>
          <a:xfrm>
            <a:off x="2667000" y="2057400"/>
            <a:ext cx="811441" cy="369332"/>
          </a:xfrm>
          <a:prstGeom prst="rect">
            <a:avLst/>
          </a:prstGeom>
          <a:noFill/>
        </p:spPr>
        <p:txBody>
          <a:bodyPr wrap="none" rtlCol="0">
            <a:spAutoFit/>
          </a:bodyPr>
          <a:lstStyle/>
          <a:p>
            <a:r>
              <a:rPr lang="en-US" dirty="0" err="1" smtClean="0"/>
              <a:t>quintic</a:t>
            </a:r>
            <a:endParaRPr lang="en-US" dirty="0"/>
          </a:p>
        </p:txBody>
      </p:sp>
      <p:sp>
        <p:nvSpPr>
          <p:cNvPr id="9" name="Right Arrow 8"/>
          <p:cNvSpPr/>
          <p:nvPr/>
        </p:nvSpPr>
        <p:spPr>
          <a:xfrm>
            <a:off x="1877791" y="4953000"/>
            <a:ext cx="332009" cy="228600"/>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flipH="1">
            <a:off x="6934200" y="1828800"/>
            <a:ext cx="332009" cy="228600"/>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mc:Choice xmlns:a14="http://schemas.microsoft.com/office/drawing/2010/main" Requires="a14">
          <p:sp>
            <p:nvSpPr>
              <p:cNvPr id="11" name="TextBox 10"/>
              <p:cNvSpPr txBox="1"/>
              <p:nvPr/>
            </p:nvSpPr>
            <p:spPr>
              <a:xfrm>
                <a:off x="614753" y="4882634"/>
                <a:ext cx="1263038" cy="369332"/>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ea typeface="Cambria Math" panose="02040503050406030204" pitchFamily="18" charset="0"/>
                        </a:rPr>
                        <m:t>𝜃</m:t>
                      </m:r>
                      <m:d>
                        <m:dPr>
                          <m:ctrlPr>
                            <a:rPr lang="en-US" i="1">
                              <a:latin typeface="Cambria Math" panose="02040503050406030204" pitchFamily="18" charset="0"/>
                            </a:rPr>
                          </m:ctrlPr>
                        </m:dPr>
                        <m:e>
                          <m:r>
                            <a:rPr lang="en-US" i="1">
                              <a:latin typeface="Cambria Math" panose="02040503050406030204" pitchFamily="18" charset="0"/>
                            </a:rPr>
                            <m:t>0</m:t>
                          </m:r>
                        </m:e>
                      </m:d>
                      <m:r>
                        <a:rPr lang="en-US" i="1">
                          <a:latin typeface="Cambria Math" panose="02040503050406030204" pitchFamily="18" charset="0"/>
                        </a:rPr>
                        <m:t>=10</m:t>
                      </m:r>
                    </m:oMath>
                  </m:oMathPara>
                </a14:m>
                <a:endParaRPr lang="en-US" dirty="0"/>
              </a:p>
            </p:txBody>
          </p:sp>
        </mc:Choice>
        <mc:Fallback>
          <p:sp>
            <p:nvSpPr>
              <p:cNvPr id="11" name="TextBox 10"/>
              <p:cNvSpPr txBox="1">
                <a:spLocks noRot="1" noChangeAspect="1" noMove="1" noResize="1" noEditPoints="1" noAdjustHandles="1" noChangeArrowheads="1" noChangeShapeType="1" noTextEdit="1"/>
              </p:cNvSpPr>
              <p:nvPr/>
            </p:nvSpPr>
            <p:spPr>
              <a:xfrm>
                <a:off x="614753" y="4882634"/>
                <a:ext cx="1263038" cy="369332"/>
              </a:xfrm>
              <a:prstGeom prst="rect">
                <a:avLst/>
              </a:prstGeom>
              <a:blipFill rotWithShape="0">
                <a:blip r:embed="rId3"/>
                <a:stretch>
                  <a:fillRect/>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2" name="TextBox 11"/>
              <p:cNvSpPr txBox="1"/>
              <p:nvPr/>
            </p:nvSpPr>
            <p:spPr>
              <a:xfrm>
                <a:off x="7266209" y="1758434"/>
                <a:ext cx="1263038" cy="369332"/>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ea typeface="Cambria Math" panose="02040503050406030204" pitchFamily="18" charset="0"/>
                        </a:rPr>
                        <m:t>𝜃</m:t>
                      </m:r>
                      <m:d>
                        <m:dPr>
                          <m:ctrlPr>
                            <a:rPr lang="en-US" i="1">
                              <a:latin typeface="Cambria Math" panose="02040503050406030204" pitchFamily="18" charset="0"/>
                            </a:rPr>
                          </m:ctrlPr>
                        </m:dPr>
                        <m:e>
                          <m:r>
                            <a:rPr lang="en-US" i="1">
                              <a:latin typeface="Cambria Math" panose="02040503050406030204" pitchFamily="18" charset="0"/>
                            </a:rPr>
                            <m:t>3</m:t>
                          </m:r>
                        </m:e>
                      </m:d>
                      <m:r>
                        <a:rPr lang="en-US" i="1">
                          <a:latin typeface="Cambria Math" panose="02040503050406030204" pitchFamily="18" charset="0"/>
                        </a:rPr>
                        <m:t>=80</m:t>
                      </m:r>
                    </m:oMath>
                  </m:oMathPara>
                </a14:m>
                <a:endParaRPr lang="en-US" dirty="0"/>
              </a:p>
            </p:txBody>
          </p:sp>
        </mc:Choice>
        <mc:Fallback>
          <p:sp>
            <p:nvSpPr>
              <p:cNvPr id="12" name="TextBox 11"/>
              <p:cNvSpPr txBox="1">
                <a:spLocks noRot="1" noChangeAspect="1" noMove="1" noResize="1" noEditPoints="1" noAdjustHandles="1" noChangeArrowheads="1" noChangeShapeType="1" noTextEdit="1"/>
              </p:cNvSpPr>
              <p:nvPr/>
            </p:nvSpPr>
            <p:spPr>
              <a:xfrm>
                <a:off x="7266209" y="1758434"/>
                <a:ext cx="1263038" cy="369332"/>
              </a:xfrm>
              <a:prstGeom prst="rect">
                <a:avLst/>
              </a:prstGeom>
              <a:blipFill rotWithShape="0">
                <a:blip r:embed="rId4"/>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647134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7791" y="1720333"/>
            <a:ext cx="5388418" cy="3779207"/>
          </a:xfrm>
          <a:prstGeom prst="rect">
            <a:avLst/>
          </a:prstGeom>
        </p:spPr>
      </p:pic>
      <p:sp>
        <p:nvSpPr>
          <p:cNvPr id="2" name="Title 1"/>
          <p:cNvSpPr>
            <a:spLocks noGrp="1"/>
          </p:cNvSpPr>
          <p:nvPr>
            <p:ph type="title"/>
          </p:nvPr>
        </p:nvSpPr>
        <p:spPr/>
        <p:txBody>
          <a:bodyPr>
            <a:normAutofit fontScale="90000"/>
          </a:bodyPr>
          <a:lstStyle/>
          <a:p>
            <a:r>
              <a:rPr lang="en-CA" dirty="0" smtClean="0"/>
              <a:t>Joint-Space Path</a:t>
            </a:r>
            <a:endParaRPr lang="en-US" dirty="0"/>
          </a:p>
        </p:txBody>
      </p:sp>
      <p:sp>
        <p:nvSpPr>
          <p:cNvPr id="3" name="Date Placeholder 2"/>
          <p:cNvSpPr>
            <a:spLocks noGrp="1"/>
          </p:cNvSpPr>
          <p:nvPr>
            <p:ph type="dt" sz="half" idx="10"/>
          </p:nvPr>
        </p:nvSpPr>
        <p:spPr/>
        <p:txBody>
          <a:bodyPr/>
          <a:lstStyle/>
          <a:p>
            <a:pPr algn="r"/>
            <a:fld id="{77CA0A33-8D6A-4020-BA1F-B65AE94B6184}" type="datetime1">
              <a:rPr lang="en-US" smtClean="0"/>
              <a:pPr algn="r"/>
              <a:t>1/31/2017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E157DED-2631-4FEA-894F-3C72F5E7FC9E}" type="slidenum">
              <a:rPr lang="en-US" smtClean="0"/>
              <a:pPr/>
              <a:t>2</a:t>
            </a:fld>
            <a:endParaRPr lang="en-US"/>
          </a:p>
        </p:txBody>
      </p:sp>
      <p:sp>
        <p:nvSpPr>
          <p:cNvPr id="6" name="Content Placeholder 5"/>
          <p:cNvSpPr>
            <a:spLocks noGrp="1"/>
          </p:cNvSpPr>
          <p:nvPr>
            <p:ph sz="quarter" idx="1"/>
          </p:nvPr>
        </p:nvSpPr>
        <p:spPr/>
        <p:txBody>
          <a:bodyPr/>
          <a:lstStyle/>
          <a:p>
            <a:r>
              <a:rPr lang="en-CA" dirty="0" smtClean="0"/>
              <a:t>a joint-space path is computed considering the joint variables</a:t>
            </a:r>
            <a:endParaRPr lang="en-US" dirty="0"/>
          </a:p>
        </p:txBody>
      </p:sp>
      <p:sp>
        <p:nvSpPr>
          <p:cNvPr id="8" name="TextBox 7"/>
          <p:cNvSpPr txBox="1"/>
          <p:nvPr/>
        </p:nvSpPr>
        <p:spPr>
          <a:xfrm>
            <a:off x="7010400" y="2113002"/>
            <a:ext cx="692818" cy="369332"/>
          </a:xfrm>
          <a:prstGeom prst="rect">
            <a:avLst/>
          </a:prstGeom>
          <a:noFill/>
        </p:spPr>
        <p:txBody>
          <a:bodyPr wrap="none" rtlCol="0">
            <a:spAutoFit/>
          </a:bodyPr>
          <a:lstStyle/>
          <a:p>
            <a:r>
              <a:rPr lang="en-CA" dirty="0" smtClean="0">
                <a:solidFill>
                  <a:srgbClr val="0070C0"/>
                </a:solidFill>
              </a:rPr>
              <a:t>link 1</a:t>
            </a:r>
            <a:endParaRPr lang="en-US" dirty="0">
              <a:solidFill>
                <a:srgbClr val="0070C0"/>
              </a:solidFill>
            </a:endParaRPr>
          </a:p>
        </p:txBody>
      </p:sp>
      <p:sp>
        <p:nvSpPr>
          <p:cNvPr id="9" name="TextBox 8"/>
          <p:cNvSpPr txBox="1"/>
          <p:nvPr/>
        </p:nvSpPr>
        <p:spPr>
          <a:xfrm>
            <a:off x="7010400" y="2470666"/>
            <a:ext cx="692818" cy="369332"/>
          </a:xfrm>
          <a:prstGeom prst="rect">
            <a:avLst/>
          </a:prstGeom>
          <a:noFill/>
        </p:spPr>
        <p:txBody>
          <a:bodyPr wrap="none" rtlCol="0">
            <a:spAutoFit/>
          </a:bodyPr>
          <a:lstStyle/>
          <a:p>
            <a:r>
              <a:rPr lang="en-CA" dirty="0" smtClean="0"/>
              <a:t>link 2</a:t>
            </a:r>
            <a:endParaRPr lang="en-US" dirty="0"/>
          </a:p>
        </p:txBody>
      </p:sp>
      <p:sp>
        <p:nvSpPr>
          <p:cNvPr id="10" name="TextBox 9"/>
          <p:cNvSpPr txBox="1"/>
          <p:nvPr/>
        </p:nvSpPr>
        <p:spPr>
          <a:xfrm>
            <a:off x="7010400" y="2807732"/>
            <a:ext cx="1791837" cy="369332"/>
          </a:xfrm>
          <a:prstGeom prst="rect">
            <a:avLst/>
          </a:prstGeom>
          <a:noFill/>
        </p:spPr>
        <p:txBody>
          <a:bodyPr wrap="none" rtlCol="0">
            <a:spAutoFit/>
          </a:bodyPr>
          <a:lstStyle/>
          <a:p>
            <a:r>
              <a:rPr lang="en-CA" dirty="0" smtClean="0">
                <a:solidFill>
                  <a:srgbClr val="FF0000"/>
                </a:solidFill>
              </a:rPr>
              <a:t>end </a:t>
            </a:r>
            <a:r>
              <a:rPr lang="en-CA" dirty="0" err="1" smtClean="0">
                <a:solidFill>
                  <a:srgbClr val="FF0000"/>
                </a:solidFill>
              </a:rPr>
              <a:t>effector</a:t>
            </a:r>
            <a:r>
              <a:rPr lang="en-CA" dirty="0" smtClean="0">
                <a:solidFill>
                  <a:srgbClr val="FF0000"/>
                </a:solidFill>
              </a:rPr>
              <a:t> path</a:t>
            </a:r>
            <a:endParaRPr lang="en-US" dirty="0">
              <a:solidFill>
                <a:srgbClr val="FF00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Content Placeholder 12"/>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877791" y="1691796"/>
            <a:ext cx="5388418" cy="3779207"/>
          </a:xfrm>
        </p:spPr>
      </p:pic>
      <p:sp>
        <p:nvSpPr>
          <p:cNvPr id="2" name="Title 1"/>
          <p:cNvSpPr>
            <a:spLocks noGrp="1"/>
          </p:cNvSpPr>
          <p:nvPr>
            <p:ph type="title"/>
          </p:nvPr>
        </p:nvSpPr>
        <p:spPr/>
        <p:txBody>
          <a:bodyPr>
            <a:normAutofit fontScale="90000"/>
          </a:bodyPr>
          <a:lstStyle/>
          <a:p>
            <a:r>
              <a:rPr lang="en-US" dirty="0" smtClean="0"/>
              <a:t>Example: Joint velocity</a:t>
            </a:r>
            <a:endParaRPr lang="en-US" dirty="0"/>
          </a:p>
        </p:txBody>
      </p:sp>
      <p:sp>
        <p:nvSpPr>
          <p:cNvPr id="3" name="Date Placeholder 2"/>
          <p:cNvSpPr>
            <a:spLocks noGrp="1"/>
          </p:cNvSpPr>
          <p:nvPr>
            <p:ph type="dt" sz="half" idx="10"/>
          </p:nvPr>
        </p:nvSpPr>
        <p:spPr/>
        <p:txBody>
          <a:bodyPr/>
          <a:lstStyle/>
          <a:p>
            <a:pPr algn="r"/>
            <a:fld id="{77CA0A33-8D6A-4020-BA1F-B65AE94B6184}" type="datetime1">
              <a:rPr lang="en-US" smtClean="0"/>
              <a:pPr algn="r"/>
              <a:t>2/1/2017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E157DED-2631-4FEA-894F-3C72F5E7FC9E}" type="slidenum">
              <a:rPr lang="en-US" smtClean="0"/>
              <a:pPr/>
              <a:t>20</a:t>
            </a:fld>
            <a:endParaRPr lang="en-US"/>
          </a:p>
        </p:txBody>
      </p:sp>
      <p:sp>
        <p:nvSpPr>
          <p:cNvPr id="8" name="TextBox 7"/>
          <p:cNvSpPr txBox="1"/>
          <p:nvPr/>
        </p:nvSpPr>
        <p:spPr>
          <a:xfrm>
            <a:off x="2667000" y="2057400"/>
            <a:ext cx="838499" cy="369332"/>
          </a:xfrm>
          <a:prstGeom prst="rect">
            <a:avLst/>
          </a:prstGeom>
          <a:noFill/>
        </p:spPr>
        <p:txBody>
          <a:bodyPr wrap="none" rtlCol="0">
            <a:spAutoFit/>
          </a:bodyPr>
          <a:lstStyle/>
          <a:p>
            <a:r>
              <a:rPr lang="en-US" dirty="0" smtClean="0"/>
              <a:t>quartic</a:t>
            </a:r>
            <a:endParaRPr lang="en-US" dirty="0"/>
          </a:p>
        </p:txBody>
      </p:sp>
      <p:sp>
        <p:nvSpPr>
          <p:cNvPr id="9" name="Right Arrow 8"/>
          <p:cNvSpPr/>
          <p:nvPr/>
        </p:nvSpPr>
        <p:spPr>
          <a:xfrm>
            <a:off x="1877791" y="4953000"/>
            <a:ext cx="332009" cy="228600"/>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mc:Choice xmlns:a14="http://schemas.microsoft.com/office/drawing/2010/main" Requires="a14">
          <p:sp>
            <p:nvSpPr>
              <p:cNvPr id="10" name="TextBox 9"/>
              <p:cNvSpPr txBox="1"/>
              <p:nvPr/>
            </p:nvSpPr>
            <p:spPr>
              <a:xfrm>
                <a:off x="742993" y="4876222"/>
                <a:ext cx="1134798" cy="382156"/>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acc>
                        <m:accPr>
                          <m:chr m:val="̇"/>
                          <m:ctrlPr>
                            <a:rPr lang="en-US" i="1">
                              <a:latin typeface="Cambria Math" panose="02040503050406030204" pitchFamily="18" charset="0"/>
                            </a:rPr>
                          </m:ctrlPr>
                        </m:accPr>
                        <m:e>
                          <m:r>
                            <a:rPr lang="en-US" i="1">
                              <a:latin typeface="Cambria Math" panose="02040503050406030204" pitchFamily="18" charset="0"/>
                              <a:ea typeface="Cambria Math" panose="02040503050406030204" pitchFamily="18" charset="0"/>
                            </a:rPr>
                            <m:t>𝜃</m:t>
                          </m:r>
                        </m:e>
                      </m:acc>
                      <m:d>
                        <m:dPr>
                          <m:ctrlPr>
                            <a:rPr lang="en-US" i="1">
                              <a:latin typeface="Cambria Math" panose="02040503050406030204" pitchFamily="18" charset="0"/>
                            </a:rPr>
                          </m:ctrlPr>
                        </m:dPr>
                        <m:e>
                          <m:r>
                            <a:rPr lang="en-US" i="1">
                              <a:latin typeface="Cambria Math" panose="02040503050406030204" pitchFamily="18" charset="0"/>
                            </a:rPr>
                            <m:t>0</m:t>
                          </m:r>
                        </m:e>
                      </m:d>
                      <m:r>
                        <a:rPr lang="en-US" i="1">
                          <a:latin typeface="Cambria Math" panose="02040503050406030204" pitchFamily="18" charset="0"/>
                        </a:rPr>
                        <m:t>=</m:t>
                      </m:r>
                      <m:r>
                        <a:rPr lang="en-US" i="1">
                          <a:latin typeface="Cambria Math" panose="02040503050406030204" pitchFamily="18" charset="0"/>
                        </a:rPr>
                        <m:t>0</m:t>
                      </m:r>
                    </m:oMath>
                  </m:oMathPara>
                </a14:m>
                <a:endParaRPr lang="en-US" dirty="0"/>
              </a:p>
            </p:txBody>
          </p:sp>
        </mc:Choice>
        <mc:Fallback>
          <p:sp>
            <p:nvSpPr>
              <p:cNvPr id="10" name="TextBox 9"/>
              <p:cNvSpPr txBox="1">
                <a:spLocks noRot="1" noChangeAspect="1" noMove="1" noResize="1" noEditPoints="1" noAdjustHandles="1" noChangeArrowheads="1" noChangeShapeType="1" noTextEdit="1"/>
              </p:cNvSpPr>
              <p:nvPr/>
            </p:nvSpPr>
            <p:spPr>
              <a:xfrm>
                <a:off x="742993" y="4876222"/>
                <a:ext cx="1134798" cy="382156"/>
              </a:xfrm>
              <a:prstGeom prst="rect">
                <a:avLst/>
              </a:prstGeom>
              <a:blipFill rotWithShape="0">
                <a:blip r:embed="rId3"/>
                <a:stretch>
                  <a:fillRect/>
                </a:stretch>
              </a:blipFill>
            </p:spPr>
            <p:txBody>
              <a:bodyPr/>
              <a:lstStyle/>
              <a:p>
                <a:r>
                  <a:rPr lang="en-US">
                    <a:noFill/>
                  </a:rPr>
                  <a:t> </a:t>
                </a:r>
              </a:p>
            </p:txBody>
          </p:sp>
        </mc:Fallback>
      </mc:AlternateContent>
      <p:sp>
        <p:nvSpPr>
          <p:cNvPr id="11" name="Right Arrow 10"/>
          <p:cNvSpPr/>
          <p:nvPr/>
        </p:nvSpPr>
        <p:spPr>
          <a:xfrm flipH="1">
            <a:off x="6934200" y="4942500"/>
            <a:ext cx="332009" cy="228600"/>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mc:Choice xmlns:a14="http://schemas.microsoft.com/office/drawing/2010/main" Requires="a14">
          <p:sp>
            <p:nvSpPr>
              <p:cNvPr id="12" name="TextBox 11"/>
              <p:cNvSpPr txBox="1"/>
              <p:nvPr/>
            </p:nvSpPr>
            <p:spPr>
              <a:xfrm>
                <a:off x="7266209" y="4865722"/>
                <a:ext cx="1134798" cy="382156"/>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acc>
                        <m:accPr>
                          <m:chr m:val="̇"/>
                          <m:ctrlPr>
                            <a:rPr lang="en-US" i="1">
                              <a:latin typeface="Cambria Math" panose="02040503050406030204" pitchFamily="18" charset="0"/>
                            </a:rPr>
                          </m:ctrlPr>
                        </m:accPr>
                        <m:e>
                          <m:r>
                            <a:rPr lang="en-US" i="1">
                              <a:latin typeface="Cambria Math" panose="02040503050406030204" pitchFamily="18" charset="0"/>
                              <a:ea typeface="Cambria Math" panose="02040503050406030204" pitchFamily="18" charset="0"/>
                            </a:rPr>
                            <m:t>𝜃</m:t>
                          </m:r>
                        </m:e>
                      </m:acc>
                      <m:d>
                        <m:dPr>
                          <m:ctrlPr>
                            <a:rPr lang="en-US" i="1">
                              <a:latin typeface="Cambria Math" panose="02040503050406030204" pitchFamily="18" charset="0"/>
                            </a:rPr>
                          </m:ctrlPr>
                        </m:dPr>
                        <m:e>
                          <m:r>
                            <a:rPr lang="en-US" i="1">
                              <a:latin typeface="Cambria Math" panose="02040503050406030204" pitchFamily="18" charset="0"/>
                            </a:rPr>
                            <m:t>3</m:t>
                          </m:r>
                        </m:e>
                      </m:d>
                      <m:r>
                        <a:rPr lang="en-US" i="1">
                          <a:latin typeface="Cambria Math" panose="02040503050406030204" pitchFamily="18" charset="0"/>
                        </a:rPr>
                        <m:t>=</m:t>
                      </m:r>
                      <m:r>
                        <a:rPr lang="en-US" i="1">
                          <a:latin typeface="Cambria Math" panose="02040503050406030204" pitchFamily="18" charset="0"/>
                        </a:rPr>
                        <m:t>0</m:t>
                      </m:r>
                    </m:oMath>
                  </m:oMathPara>
                </a14:m>
                <a:endParaRPr lang="en-US" dirty="0"/>
              </a:p>
            </p:txBody>
          </p:sp>
        </mc:Choice>
        <mc:Fallback>
          <p:sp>
            <p:nvSpPr>
              <p:cNvPr id="12" name="TextBox 11"/>
              <p:cNvSpPr txBox="1">
                <a:spLocks noRot="1" noChangeAspect="1" noMove="1" noResize="1" noEditPoints="1" noAdjustHandles="1" noChangeArrowheads="1" noChangeShapeType="1" noTextEdit="1"/>
              </p:cNvSpPr>
              <p:nvPr/>
            </p:nvSpPr>
            <p:spPr>
              <a:xfrm>
                <a:off x="7266209" y="4865722"/>
                <a:ext cx="1134798" cy="382156"/>
              </a:xfrm>
              <a:prstGeom prst="rect">
                <a:avLst/>
              </a:prstGeom>
              <a:blipFill rotWithShape="0">
                <a:blip r:embed="rId4"/>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2463936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Joint acceleration</a:t>
            </a:r>
            <a:endParaRPr lang="en-US" dirty="0"/>
          </a:p>
        </p:txBody>
      </p:sp>
      <p:sp>
        <p:nvSpPr>
          <p:cNvPr id="3" name="Date Placeholder 2"/>
          <p:cNvSpPr>
            <a:spLocks noGrp="1"/>
          </p:cNvSpPr>
          <p:nvPr>
            <p:ph type="dt" sz="half" idx="10"/>
          </p:nvPr>
        </p:nvSpPr>
        <p:spPr/>
        <p:txBody>
          <a:bodyPr/>
          <a:lstStyle/>
          <a:p>
            <a:pPr algn="r"/>
            <a:fld id="{77CA0A33-8D6A-4020-BA1F-B65AE94B6184}" type="datetime1">
              <a:rPr lang="en-US" smtClean="0"/>
              <a:pPr algn="r"/>
              <a:t>2/1/2017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E157DED-2631-4FEA-894F-3C72F5E7FC9E}" type="slidenum">
              <a:rPr lang="en-US" smtClean="0"/>
              <a:pPr/>
              <a:t>21</a:t>
            </a:fld>
            <a:endParaRPr lang="en-US"/>
          </a:p>
        </p:txBody>
      </p:sp>
      <p:pic>
        <p:nvPicPr>
          <p:cNvPr id="9" name="Content Placeholder 8"/>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877791" y="1691796"/>
            <a:ext cx="5388418" cy="3779207"/>
          </a:xfrm>
        </p:spPr>
      </p:pic>
      <p:sp>
        <p:nvSpPr>
          <p:cNvPr id="8" name="TextBox 7"/>
          <p:cNvSpPr txBox="1"/>
          <p:nvPr/>
        </p:nvSpPr>
        <p:spPr>
          <a:xfrm>
            <a:off x="6019800" y="2057400"/>
            <a:ext cx="668773" cy="369332"/>
          </a:xfrm>
          <a:prstGeom prst="rect">
            <a:avLst/>
          </a:prstGeom>
          <a:noFill/>
        </p:spPr>
        <p:txBody>
          <a:bodyPr wrap="none" rtlCol="0">
            <a:spAutoFit/>
          </a:bodyPr>
          <a:lstStyle/>
          <a:p>
            <a:r>
              <a:rPr lang="en-US" dirty="0" smtClean="0"/>
              <a:t>cubic</a:t>
            </a:r>
            <a:endParaRPr lang="en-US" dirty="0"/>
          </a:p>
        </p:txBody>
      </p:sp>
      <p:sp>
        <p:nvSpPr>
          <p:cNvPr id="10" name="Right Arrow 9"/>
          <p:cNvSpPr/>
          <p:nvPr/>
        </p:nvSpPr>
        <p:spPr>
          <a:xfrm flipH="1">
            <a:off x="6934200" y="3428422"/>
            <a:ext cx="332009" cy="228600"/>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mc:Choice xmlns:a14="http://schemas.microsoft.com/office/drawing/2010/main" Requires="a14">
          <p:sp>
            <p:nvSpPr>
              <p:cNvPr id="11" name="TextBox 10"/>
              <p:cNvSpPr txBox="1"/>
              <p:nvPr/>
            </p:nvSpPr>
            <p:spPr>
              <a:xfrm>
                <a:off x="7266209" y="3351644"/>
                <a:ext cx="1134798" cy="382156"/>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acc>
                        <m:accPr>
                          <m:chr m:val="̈"/>
                          <m:ctrlPr>
                            <a:rPr lang="en-US" i="1" smtClean="0">
                              <a:latin typeface="Cambria Math" panose="02040503050406030204" pitchFamily="18" charset="0"/>
                            </a:rPr>
                          </m:ctrlPr>
                        </m:accPr>
                        <m:e>
                          <m:r>
                            <a:rPr lang="en-US" i="1" smtClean="0">
                              <a:latin typeface="Cambria Math" panose="02040503050406030204" pitchFamily="18" charset="0"/>
                              <a:ea typeface="Cambria Math" panose="02040503050406030204" pitchFamily="18" charset="0"/>
                            </a:rPr>
                            <m:t>𝜃</m:t>
                          </m:r>
                        </m:e>
                      </m:acc>
                      <m:d>
                        <m:dPr>
                          <m:ctrlPr>
                            <a:rPr lang="en-US" i="1">
                              <a:latin typeface="Cambria Math" panose="02040503050406030204" pitchFamily="18" charset="0"/>
                            </a:rPr>
                          </m:ctrlPr>
                        </m:dPr>
                        <m:e>
                          <m:r>
                            <a:rPr lang="en-US" i="1">
                              <a:latin typeface="Cambria Math" panose="02040503050406030204" pitchFamily="18" charset="0"/>
                            </a:rPr>
                            <m:t>3</m:t>
                          </m:r>
                        </m:e>
                      </m:d>
                      <m:r>
                        <a:rPr lang="en-US" i="1">
                          <a:latin typeface="Cambria Math" panose="02040503050406030204" pitchFamily="18" charset="0"/>
                        </a:rPr>
                        <m:t>=</m:t>
                      </m:r>
                      <m:r>
                        <a:rPr lang="en-US" i="1">
                          <a:latin typeface="Cambria Math" panose="02040503050406030204" pitchFamily="18" charset="0"/>
                        </a:rPr>
                        <m:t>0</m:t>
                      </m:r>
                    </m:oMath>
                  </m:oMathPara>
                </a14:m>
                <a:endParaRPr lang="en-US" dirty="0"/>
              </a:p>
            </p:txBody>
          </p:sp>
        </mc:Choice>
        <mc:Fallback>
          <p:sp>
            <p:nvSpPr>
              <p:cNvPr id="11" name="TextBox 10"/>
              <p:cNvSpPr txBox="1">
                <a:spLocks noRot="1" noChangeAspect="1" noMove="1" noResize="1" noEditPoints="1" noAdjustHandles="1" noChangeArrowheads="1" noChangeShapeType="1" noTextEdit="1"/>
              </p:cNvSpPr>
              <p:nvPr/>
            </p:nvSpPr>
            <p:spPr>
              <a:xfrm>
                <a:off x="7266209" y="3351644"/>
                <a:ext cx="1134798" cy="382156"/>
              </a:xfrm>
              <a:prstGeom prst="rect">
                <a:avLst/>
              </a:prstGeom>
              <a:blipFill rotWithShape="0">
                <a:blip r:embed="rId3"/>
                <a:stretch>
                  <a:fillRect/>
                </a:stretch>
              </a:blipFill>
            </p:spPr>
            <p:txBody>
              <a:bodyPr/>
              <a:lstStyle/>
              <a:p>
                <a:r>
                  <a:rPr lang="en-US">
                    <a:noFill/>
                  </a:rPr>
                  <a:t> </a:t>
                </a:r>
              </a:p>
            </p:txBody>
          </p:sp>
        </mc:Fallback>
      </mc:AlternateContent>
      <p:sp>
        <p:nvSpPr>
          <p:cNvPr id="12" name="Right Arrow 11"/>
          <p:cNvSpPr/>
          <p:nvPr/>
        </p:nvSpPr>
        <p:spPr>
          <a:xfrm>
            <a:off x="1668198" y="3428422"/>
            <a:ext cx="332009" cy="228600"/>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mc:Choice xmlns:a14="http://schemas.microsoft.com/office/drawing/2010/main" Requires="a14">
          <p:sp>
            <p:nvSpPr>
              <p:cNvPr id="13" name="TextBox 12"/>
              <p:cNvSpPr txBox="1"/>
              <p:nvPr/>
            </p:nvSpPr>
            <p:spPr>
              <a:xfrm>
                <a:off x="533400" y="3351644"/>
                <a:ext cx="1134798" cy="382156"/>
              </a:xfrm>
              <a:prstGeom prst="rect">
                <a:avLst/>
              </a:prstGeom>
              <a:noFill/>
            </p:spPr>
            <p:txBody>
              <a:bodyPr wrap="none" rtlCol="0">
                <a:spAutoFit/>
              </a:bodyPr>
              <a:lstStyle/>
              <a:p>
                <a14:m>
                  <m:oMathPara xmlns:m="http://schemas.openxmlformats.org/officeDocument/2006/math">
                    <m:oMathParaPr>
                      <m:jc m:val="centerGroup"/>
                    </m:oMathParaPr>
                    <m:oMath xmlns:m="http://schemas.openxmlformats.org/officeDocument/2006/math">
                      <m:acc>
                        <m:accPr>
                          <m:chr m:val="̈"/>
                          <m:ctrlPr>
                            <a:rPr lang="en-US" i="1" smtClean="0">
                              <a:latin typeface="Cambria Math" panose="02040503050406030204" pitchFamily="18" charset="0"/>
                            </a:rPr>
                          </m:ctrlPr>
                        </m:accPr>
                        <m:e>
                          <m:r>
                            <a:rPr lang="en-US" i="1" smtClean="0">
                              <a:latin typeface="Cambria Math" panose="02040503050406030204" pitchFamily="18" charset="0"/>
                              <a:ea typeface="Cambria Math" panose="02040503050406030204" pitchFamily="18" charset="0"/>
                            </a:rPr>
                            <m:t>𝜃</m:t>
                          </m:r>
                        </m:e>
                      </m:acc>
                      <m:d>
                        <m:dPr>
                          <m:ctrlPr>
                            <a:rPr lang="en-US" i="1">
                              <a:latin typeface="Cambria Math" panose="02040503050406030204" pitchFamily="18" charset="0"/>
                            </a:rPr>
                          </m:ctrlPr>
                        </m:dPr>
                        <m:e>
                          <m:r>
                            <a:rPr lang="en-US" i="1">
                              <a:latin typeface="Cambria Math" panose="02040503050406030204" pitchFamily="18" charset="0"/>
                            </a:rPr>
                            <m:t>0</m:t>
                          </m:r>
                        </m:e>
                      </m:d>
                      <m:r>
                        <a:rPr lang="en-US" i="1">
                          <a:latin typeface="Cambria Math" panose="02040503050406030204" pitchFamily="18" charset="0"/>
                        </a:rPr>
                        <m:t>=</m:t>
                      </m:r>
                      <m:r>
                        <a:rPr lang="en-US" i="1">
                          <a:latin typeface="Cambria Math" panose="02040503050406030204" pitchFamily="18" charset="0"/>
                        </a:rPr>
                        <m:t>0</m:t>
                      </m:r>
                    </m:oMath>
                  </m:oMathPara>
                </a14:m>
                <a:endParaRPr lang="en-US" dirty="0"/>
              </a:p>
            </p:txBody>
          </p:sp>
        </mc:Choice>
        <mc:Fallback>
          <p:sp>
            <p:nvSpPr>
              <p:cNvPr id="13" name="TextBox 12"/>
              <p:cNvSpPr txBox="1">
                <a:spLocks noRot="1" noChangeAspect="1" noMove="1" noResize="1" noEditPoints="1" noAdjustHandles="1" noChangeArrowheads="1" noChangeShapeType="1" noTextEdit="1"/>
              </p:cNvSpPr>
              <p:nvPr/>
            </p:nvSpPr>
            <p:spPr>
              <a:xfrm>
                <a:off x="533400" y="3351644"/>
                <a:ext cx="1134798" cy="382156"/>
              </a:xfrm>
              <a:prstGeom prst="rect">
                <a:avLst/>
              </a:prstGeom>
              <a:blipFill rotWithShape="0">
                <a:blip r:embed="rId4"/>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3572573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Joint-Space Path Joint Angles</a:t>
            </a:r>
            <a:endParaRPr lang="en-US" dirty="0"/>
          </a:p>
        </p:txBody>
      </p:sp>
      <p:sp>
        <p:nvSpPr>
          <p:cNvPr id="3" name="Date Placeholder 2"/>
          <p:cNvSpPr>
            <a:spLocks noGrp="1"/>
          </p:cNvSpPr>
          <p:nvPr>
            <p:ph type="dt" sz="half" idx="10"/>
          </p:nvPr>
        </p:nvSpPr>
        <p:spPr/>
        <p:txBody>
          <a:bodyPr/>
          <a:lstStyle/>
          <a:p>
            <a:pPr algn="r"/>
            <a:fld id="{77CA0A33-8D6A-4020-BA1F-B65AE94B6184}" type="datetime1">
              <a:rPr lang="en-US" smtClean="0"/>
              <a:pPr algn="r"/>
              <a:t>1/31/2017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E157DED-2631-4FEA-894F-3C72F5E7FC9E}" type="slidenum">
              <a:rPr lang="en-US" smtClean="0"/>
              <a:pPr/>
              <a:t>3</a:t>
            </a:fld>
            <a:endParaRPr lang="en-US"/>
          </a:p>
        </p:txBody>
      </p:sp>
      <p:sp>
        <p:nvSpPr>
          <p:cNvPr id="6" name="Content Placeholder 5"/>
          <p:cNvSpPr>
            <a:spLocks noGrp="1"/>
          </p:cNvSpPr>
          <p:nvPr>
            <p:ph sz="quarter" idx="1"/>
          </p:nvPr>
        </p:nvSpPr>
        <p:spPr/>
        <p:txBody>
          <a:bodyPr/>
          <a:lstStyle/>
          <a:p>
            <a:r>
              <a:rPr lang="en-US" dirty="0" smtClean="0"/>
              <a:t>linear joint-space path</a:t>
            </a:r>
            <a:endParaRPr lang="en-US" dirty="0"/>
          </a:p>
        </p:txBody>
      </p:sp>
      <p:sp>
        <p:nvSpPr>
          <p:cNvPr id="8" name="TextBox 7"/>
          <p:cNvSpPr txBox="1"/>
          <p:nvPr/>
        </p:nvSpPr>
        <p:spPr>
          <a:xfrm>
            <a:off x="4225591" y="1676400"/>
            <a:ext cx="692818" cy="369332"/>
          </a:xfrm>
          <a:prstGeom prst="rect">
            <a:avLst/>
          </a:prstGeom>
          <a:noFill/>
        </p:spPr>
        <p:txBody>
          <a:bodyPr wrap="none" rtlCol="0">
            <a:spAutoFit/>
          </a:bodyPr>
          <a:lstStyle/>
          <a:p>
            <a:r>
              <a:rPr lang="en-CA" dirty="0" smtClean="0">
                <a:solidFill>
                  <a:srgbClr val="0070C0"/>
                </a:solidFill>
              </a:rPr>
              <a:t>link 1</a:t>
            </a:r>
            <a:endParaRPr lang="en-US" dirty="0">
              <a:solidFill>
                <a:srgbClr val="0070C0"/>
              </a:solidFill>
            </a:endParaRPr>
          </a:p>
        </p:txBody>
      </p:sp>
      <p:sp>
        <p:nvSpPr>
          <p:cNvPr id="9" name="TextBox 8"/>
          <p:cNvSpPr txBox="1"/>
          <p:nvPr/>
        </p:nvSpPr>
        <p:spPr>
          <a:xfrm>
            <a:off x="4225591" y="4343400"/>
            <a:ext cx="692818" cy="369332"/>
          </a:xfrm>
          <a:prstGeom prst="rect">
            <a:avLst/>
          </a:prstGeom>
          <a:noFill/>
        </p:spPr>
        <p:txBody>
          <a:bodyPr wrap="none" rtlCol="0">
            <a:spAutoFit/>
          </a:bodyPr>
          <a:lstStyle/>
          <a:p>
            <a:r>
              <a:rPr lang="en-CA" dirty="0" smtClean="0"/>
              <a:t>link 2</a:t>
            </a:r>
            <a:endParaRPr lang="en-US" dirty="0"/>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7791" y="1539396"/>
            <a:ext cx="5388418" cy="3779207"/>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Constraints</a:t>
            </a:r>
            <a:endParaRPr lang="en-US" dirty="0"/>
          </a:p>
        </p:txBody>
      </p:sp>
      <p:sp>
        <p:nvSpPr>
          <p:cNvPr id="3" name="Date Placeholder 2"/>
          <p:cNvSpPr>
            <a:spLocks noGrp="1"/>
          </p:cNvSpPr>
          <p:nvPr>
            <p:ph type="dt" sz="half" idx="10"/>
          </p:nvPr>
        </p:nvSpPr>
        <p:spPr/>
        <p:txBody>
          <a:bodyPr/>
          <a:lstStyle/>
          <a:p>
            <a:pPr algn="r"/>
            <a:fld id="{77CA0A33-8D6A-4020-BA1F-B65AE94B6184}" type="datetime1">
              <a:rPr lang="en-US" smtClean="0"/>
              <a:pPr algn="r"/>
              <a:t>1/31/2017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E157DED-2631-4FEA-894F-3C72F5E7FC9E}" type="slidenum">
              <a:rPr lang="en-US" smtClean="0"/>
              <a:pPr/>
              <a:t>4</a:t>
            </a:fld>
            <a:endParaRPr lang="en-US"/>
          </a:p>
        </p:txBody>
      </p:sp>
      <mc:AlternateContent xmlns:mc="http://schemas.openxmlformats.org/markup-compatibility/2006">
        <mc:Choice xmlns:a14="http://schemas.microsoft.com/office/drawing/2010/main" Requires="a14">
          <p:sp>
            <p:nvSpPr>
              <p:cNvPr id="6" name="Content Placeholder 5"/>
              <p:cNvSpPr>
                <a:spLocks noGrp="1"/>
              </p:cNvSpPr>
              <p:nvPr>
                <p:ph sz="quarter" idx="1"/>
              </p:nvPr>
            </p:nvSpPr>
            <p:spPr/>
            <p:txBody>
              <a:bodyPr/>
              <a:lstStyle/>
              <a:p>
                <a:r>
                  <a:rPr lang="en-US" dirty="0" smtClean="0"/>
                  <a:t>in the previous example we had two constraints for joint 1:</a:t>
                </a:r>
              </a:p>
              <a:p>
                <a:pPr marL="731520" lvl="1" indent="-457200">
                  <a:buFont typeface="+mj-lt"/>
                  <a:buAutoNum type="arabicPeriod"/>
                </a:pPr>
                <a14:m>
                  <m:oMath xmlns:m="http://schemas.openxmlformats.org/officeDocument/2006/math">
                    <m:sPre>
                      <m:sPrePr>
                        <m:ctrlPr>
                          <a:rPr lang="en-US" i="1" smtClean="0">
                            <a:latin typeface="Cambria Math" panose="02040503050406030204" pitchFamily="18" charset="0"/>
                          </a:rPr>
                        </m:ctrlPr>
                      </m:sPrePr>
                      <m:sub/>
                      <m:sup>
                        <m:r>
                          <a:rPr lang="en-US" b="0" i="1" smtClean="0">
                            <a:latin typeface="Cambria Math" panose="02040503050406030204" pitchFamily="18" charset="0"/>
                          </a:rPr>
                          <m:t>0</m:t>
                        </m:r>
                      </m:sup>
                      <m:e>
                        <m:sSub>
                          <m:sSubPr>
                            <m:ctrlPr>
                              <a:rPr lang="en-US" i="1" smtClean="0">
                                <a:latin typeface="Cambria Math" panose="02040503050406030204" pitchFamily="18" charset="0"/>
                              </a:rPr>
                            </m:ctrlPr>
                          </m:sSubPr>
                          <m:e>
                            <m:r>
                              <a:rPr lang="en-US" i="1" smtClean="0">
                                <a:latin typeface="Cambria Math" panose="02040503050406030204" pitchFamily="18" charset="0"/>
                                <a:ea typeface="Cambria Math" panose="02040503050406030204" pitchFamily="18" charset="0"/>
                              </a:rPr>
                              <m:t>𝜃</m:t>
                            </m:r>
                          </m:e>
                          <m:sub>
                            <m:r>
                              <a:rPr lang="en-US" b="0" i="1" smtClean="0">
                                <a:latin typeface="Cambria Math" panose="02040503050406030204" pitchFamily="18" charset="0"/>
                              </a:rPr>
                              <m:t>1</m:t>
                            </m:r>
                          </m:sub>
                        </m:sSub>
                        <m:r>
                          <a:rPr lang="en-US" b="0" i="1" smtClean="0">
                            <a:latin typeface="Cambria Math" panose="02040503050406030204" pitchFamily="18" charset="0"/>
                          </a:rPr>
                          <m:t>=60</m:t>
                        </m:r>
                      </m:e>
                    </m:sPre>
                  </m:oMath>
                </a14:m>
                <a:endParaRPr lang="en-US" dirty="0" smtClean="0"/>
              </a:p>
              <a:p>
                <a:pPr marL="731520" lvl="1" indent="-457200">
                  <a:buFont typeface="+mj-lt"/>
                  <a:buAutoNum type="arabicPeriod"/>
                </a:pPr>
                <a14:m>
                  <m:oMath xmlns:m="http://schemas.openxmlformats.org/officeDocument/2006/math">
                    <m:sPre>
                      <m:sPrePr>
                        <m:ctrlPr>
                          <a:rPr lang="en-US" i="1">
                            <a:latin typeface="Cambria Math" panose="02040503050406030204" pitchFamily="18" charset="0"/>
                          </a:rPr>
                        </m:ctrlPr>
                      </m:sPrePr>
                      <m:sub/>
                      <m:sup>
                        <m:r>
                          <a:rPr lang="en-US" b="0" i="1" smtClean="0">
                            <a:latin typeface="Cambria Math" panose="02040503050406030204" pitchFamily="18" charset="0"/>
                          </a:rPr>
                          <m:t>𝑓</m:t>
                        </m:r>
                      </m:sup>
                      <m:e>
                        <m:sSub>
                          <m:sSubPr>
                            <m:ctrlPr>
                              <a:rPr lang="en-US" i="1">
                                <a:latin typeface="Cambria Math" panose="02040503050406030204" pitchFamily="18" charset="0"/>
                              </a:rPr>
                            </m:ctrlPr>
                          </m:sSubPr>
                          <m:e>
                            <m:r>
                              <a:rPr lang="en-US" i="1">
                                <a:latin typeface="Cambria Math" panose="02040503050406030204" pitchFamily="18" charset="0"/>
                                <a:ea typeface="Cambria Math" panose="02040503050406030204" pitchFamily="18" charset="0"/>
                              </a:rPr>
                              <m:t>𝜃</m:t>
                            </m:r>
                          </m:e>
                          <m:sub>
                            <m:r>
                              <a:rPr lang="en-US" i="1">
                                <a:latin typeface="Cambria Math" panose="02040503050406030204" pitchFamily="18" charset="0"/>
                              </a:rPr>
                              <m:t>1</m:t>
                            </m:r>
                          </m:sub>
                        </m:sSub>
                        <m:r>
                          <a:rPr lang="en-US" i="1">
                            <a:latin typeface="Cambria Math" panose="02040503050406030204" pitchFamily="18" charset="0"/>
                          </a:rPr>
                          <m:t>=</m:t>
                        </m:r>
                        <m:r>
                          <a:rPr lang="en-US" b="0" i="1" smtClean="0">
                            <a:latin typeface="Cambria Math" panose="02040503050406030204" pitchFamily="18" charset="0"/>
                          </a:rPr>
                          <m:t>27</m:t>
                        </m:r>
                        <m:r>
                          <a:rPr lang="en-US" i="1">
                            <a:latin typeface="Cambria Math" panose="02040503050406030204" pitchFamily="18" charset="0"/>
                          </a:rPr>
                          <m:t>0</m:t>
                        </m:r>
                      </m:e>
                    </m:sPre>
                  </m:oMath>
                </a14:m>
                <a:endParaRPr lang="en-US" dirty="0" smtClean="0"/>
              </a:p>
              <a:p>
                <a:r>
                  <a:rPr lang="en-US" dirty="0" smtClean="0"/>
                  <a:t>the simplest path satisfying these constraints is the straight line path</a:t>
                </a:r>
              </a:p>
              <a:p>
                <a:r>
                  <a:rPr lang="en-US" dirty="0" smtClean="0"/>
                  <a:t>if we add more constraints then a straight line path may not be able to satisfy all of the constraints</a:t>
                </a:r>
                <a:endParaRPr lang="en-US" dirty="0"/>
              </a:p>
            </p:txBody>
          </p:sp>
        </mc:Choice>
        <mc:Fallback>
          <p:sp>
            <p:nvSpPr>
              <p:cNvPr id="6" name="Content Placeholder 5"/>
              <p:cNvSpPr>
                <a:spLocks noGrp="1" noRot="1" noChangeAspect="1" noMove="1" noResize="1" noEditPoints="1" noAdjustHandles="1" noChangeArrowheads="1" noChangeShapeType="1" noTextEdit="1"/>
              </p:cNvSpPr>
              <p:nvPr>
                <p:ph sz="quarter" idx="1"/>
              </p:nvPr>
            </p:nvSpPr>
            <p:spPr>
              <a:blipFill rotWithShape="0">
                <a:blip r:embed="rId2"/>
                <a:stretch>
                  <a:fillRect l="-621" t="-1111"/>
                </a:stretch>
              </a:blipFill>
            </p:spPr>
            <p:txBody>
              <a:bodyPr/>
              <a:lstStyle/>
              <a:p>
                <a:r>
                  <a:rPr lang="en-US">
                    <a:noFill/>
                  </a:rPr>
                  <a:t> </a:t>
                </a:r>
              </a:p>
            </p:txBody>
          </p:sp>
        </mc:Fallback>
      </mc:AlternateContent>
    </p:spTree>
    <p:extLst>
      <p:ext uri="{BB962C8B-B14F-4D97-AF65-F5344CB8AC3E}">
        <p14:creationId xmlns:p14="http://schemas.microsoft.com/office/powerpoint/2010/main" val="21426090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Velocity constraints</a:t>
            </a:r>
            <a:endParaRPr lang="en-US" dirty="0"/>
          </a:p>
        </p:txBody>
      </p:sp>
      <p:sp>
        <p:nvSpPr>
          <p:cNvPr id="3" name="Date Placeholder 2"/>
          <p:cNvSpPr>
            <a:spLocks noGrp="1"/>
          </p:cNvSpPr>
          <p:nvPr>
            <p:ph type="dt" sz="half" idx="10"/>
          </p:nvPr>
        </p:nvSpPr>
        <p:spPr/>
        <p:txBody>
          <a:bodyPr/>
          <a:lstStyle/>
          <a:p>
            <a:pPr algn="r"/>
            <a:fld id="{77CA0A33-8D6A-4020-BA1F-B65AE94B6184}" type="datetime1">
              <a:rPr lang="en-US" smtClean="0"/>
              <a:pPr algn="r"/>
              <a:t>1/31/2017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E157DED-2631-4FEA-894F-3C72F5E7FC9E}" type="slidenum">
              <a:rPr lang="en-US" smtClean="0"/>
              <a:pPr/>
              <a:t>5</a:t>
            </a:fld>
            <a:endParaRPr lang="en-US"/>
          </a:p>
        </p:txBody>
      </p:sp>
      <mc:AlternateContent xmlns:mc="http://schemas.openxmlformats.org/markup-compatibility/2006">
        <mc:Choice xmlns:a14="http://schemas.microsoft.com/office/drawing/2010/main" Requires="a14">
          <p:sp>
            <p:nvSpPr>
              <p:cNvPr id="6" name="Content Placeholder 5"/>
              <p:cNvSpPr>
                <a:spLocks noGrp="1"/>
              </p:cNvSpPr>
              <p:nvPr>
                <p:ph sz="quarter" idx="1"/>
              </p:nvPr>
            </p:nvSpPr>
            <p:spPr/>
            <p:txBody>
              <a:bodyPr/>
              <a:lstStyle/>
              <a:p>
                <a:r>
                  <a:rPr lang="en-US" dirty="0" smtClean="0"/>
                  <a:t>a common constraint is that the robot starts from a stationary position and stops at a stationary positions</a:t>
                </a:r>
              </a:p>
              <a:p>
                <a:pPr lvl="1"/>
                <a:r>
                  <a:rPr lang="en-US" dirty="0" smtClean="0"/>
                  <a:t>in other words, the joint velocities are zero at the start and end of the movement</a:t>
                </a:r>
              </a:p>
              <a:p>
                <a:pPr marL="731520" lvl="1" indent="-457200">
                  <a:buFont typeface="+mj-lt"/>
                  <a:buAutoNum type="arabicPeriod" startAt="3"/>
                </a:pPr>
                <a14:m>
                  <m:oMath xmlns:m="http://schemas.openxmlformats.org/officeDocument/2006/math">
                    <m:sPre>
                      <m:sPrePr>
                        <m:ctrlPr>
                          <a:rPr lang="en-US" i="1" smtClean="0">
                            <a:latin typeface="Cambria Math" panose="02040503050406030204" pitchFamily="18" charset="0"/>
                          </a:rPr>
                        </m:ctrlPr>
                      </m:sPrePr>
                      <m:sub/>
                      <m:sup>
                        <m:r>
                          <a:rPr lang="en-US" b="0" i="1" smtClean="0">
                            <a:latin typeface="Cambria Math" panose="02040503050406030204" pitchFamily="18" charset="0"/>
                          </a:rPr>
                          <m:t>0</m:t>
                        </m:r>
                      </m:sup>
                      <m:e>
                        <m:d>
                          <m:dPr>
                            <m:ctrlPr>
                              <a:rPr lang="en-US" i="1" smtClean="0">
                                <a:latin typeface="Cambria Math" panose="02040503050406030204" pitchFamily="18" charset="0"/>
                              </a:rPr>
                            </m:ctrlPr>
                          </m:dPr>
                          <m:e>
                            <m:f>
                              <m:fPr>
                                <m:ctrlPr>
                                  <a:rPr lang="en-US" i="1" smtClean="0">
                                    <a:latin typeface="Cambria Math" panose="02040503050406030204" pitchFamily="18" charset="0"/>
                                  </a:rPr>
                                </m:ctrlPr>
                              </m:fPr>
                              <m:num>
                                <m:sSub>
                                  <m:sSubPr>
                                    <m:ctrlPr>
                                      <a:rPr lang="en-US" i="1" smtClean="0">
                                        <a:latin typeface="Cambria Math" panose="02040503050406030204" pitchFamily="18" charset="0"/>
                                      </a:rPr>
                                    </m:ctrlPr>
                                  </m:sSubPr>
                                  <m:e>
                                    <m:r>
                                      <a:rPr lang="en-US" b="0" i="1" smtClean="0">
                                        <a:latin typeface="Cambria Math" panose="02040503050406030204" pitchFamily="18" charset="0"/>
                                      </a:rPr>
                                      <m:t>𝑑</m:t>
                                    </m:r>
                                    <m:r>
                                      <a:rPr lang="en-US" i="1" smtClean="0">
                                        <a:latin typeface="Cambria Math" panose="02040503050406030204" pitchFamily="18" charset="0"/>
                                        <a:ea typeface="Cambria Math" panose="02040503050406030204" pitchFamily="18" charset="0"/>
                                      </a:rPr>
                                      <m:t>𝜃</m:t>
                                    </m:r>
                                  </m:e>
                                  <m:sub>
                                    <m:r>
                                      <a:rPr lang="en-US" b="0" i="1" smtClean="0">
                                        <a:latin typeface="Cambria Math" panose="02040503050406030204" pitchFamily="18" charset="0"/>
                                      </a:rPr>
                                      <m:t>1</m:t>
                                    </m:r>
                                  </m:sub>
                                </m:sSub>
                              </m:num>
                              <m:den>
                                <m:r>
                                  <a:rPr lang="en-US" b="0" i="1" smtClean="0">
                                    <a:latin typeface="Cambria Math" panose="02040503050406030204" pitchFamily="18" charset="0"/>
                                  </a:rPr>
                                  <m:t>𝑑𝑡</m:t>
                                </m:r>
                              </m:den>
                            </m:f>
                          </m:e>
                        </m:d>
                      </m:e>
                    </m:sPre>
                    <m:r>
                      <a:rPr lang="en-US" b="0" i="1" smtClean="0">
                        <a:latin typeface="Cambria Math" panose="02040503050406030204" pitchFamily="18" charset="0"/>
                      </a:rPr>
                      <m:t>=</m:t>
                    </m:r>
                    <m:sPre>
                      <m:sPrePr>
                        <m:ctrlPr>
                          <a:rPr lang="en-US" b="0" i="1" smtClean="0">
                            <a:latin typeface="Cambria Math" panose="02040503050406030204" pitchFamily="18" charset="0"/>
                          </a:rPr>
                        </m:ctrlPr>
                      </m:sPrePr>
                      <m:sub/>
                      <m:sup>
                        <m:r>
                          <a:rPr lang="en-US" b="0" i="1" smtClean="0">
                            <a:latin typeface="Cambria Math" panose="02040503050406030204" pitchFamily="18" charset="0"/>
                          </a:rPr>
                          <m:t>0</m:t>
                        </m:r>
                      </m:sup>
                      <m:e>
                        <m:sSub>
                          <m:sSubPr>
                            <m:ctrlPr>
                              <a:rPr lang="en-US" i="1" smtClean="0">
                                <a:latin typeface="Cambria Math" panose="02040503050406030204" pitchFamily="18" charset="0"/>
                              </a:rPr>
                            </m:ctrlPr>
                          </m:sSubPr>
                          <m:e>
                            <m:acc>
                              <m:accPr>
                                <m:chr m:val="̇"/>
                                <m:ctrlPr>
                                  <a:rPr lang="en-US" i="1" smtClean="0">
                                    <a:latin typeface="Cambria Math" panose="02040503050406030204" pitchFamily="18" charset="0"/>
                                  </a:rPr>
                                </m:ctrlPr>
                              </m:accPr>
                              <m:e>
                                <m:r>
                                  <a:rPr lang="en-US" i="1" smtClean="0">
                                    <a:latin typeface="Cambria Math" panose="02040503050406030204" pitchFamily="18" charset="0"/>
                                    <a:ea typeface="Cambria Math" panose="02040503050406030204" pitchFamily="18" charset="0"/>
                                  </a:rPr>
                                  <m:t>𝜃</m:t>
                                </m:r>
                              </m:e>
                            </m:acc>
                          </m:e>
                          <m:sub>
                            <m:r>
                              <a:rPr lang="en-US" b="0" i="1" smtClean="0">
                                <a:latin typeface="Cambria Math" panose="02040503050406030204" pitchFamily="18" charset="0"/>
                              </a:rPr>
                              <m:t>1</m:t>
                            </m:r>
                          </m:sub>
                        </m:sSub>
                      </m:e>
                    </m:sPre>
                    <m:r>
                      <a:rPr lang="en-US" b="0" i="1" smtClean="0">
                        <a:latin typeface="Cambria Math" panose="02040503050406030204" pitchFamily="18" charset="0"/>
                      </a:rPr>
                      <m:t>=0</m:t>
                    </m:r>
                  </m:oMath>
                </a14:m>
                <a:endParaRPr lang="en-US" dirty="0" smtClean="0"/>
              </a:p>
              <a:p>
                <a:pPr marL="731520" lvl="1" indent="-457200">
                  <a:buFont typeface="+mj-lt"/>
                  <a:buAutoNum type="arabicPeriod" startAt="3"/>
                </a:pPr>
                <a14:m>
                  <m:oMath xmlns:m="http://schemas.openxmlformats.org/officeDocument/2006/math">
                    <m:sPre>
                      <m:sPrePr>
                        <m:ctrlPr>
                          <a:rPr lang="en-US" i="1">
                            <a:latin typeface="Cambria Math" panose="02040503050406030204" pitchFamily="18" charset="0"/>
                          </a:rPr>
                        </m:ctrlPr>
                      </m:sPrePr>
                      <m:sub/>
                      <m:sup>
                        <m:r>
                          <a:rPr lang="en-US" b="0" i="1" smtClean="0">
                            <a:latin typeface="Cambria Math" panose="02040503050406030204" pitchFamily="18" charset="0"/>
                          </a:rPr>
                          <m:t>𝑓</m:t>
                        </m:r>
                      </m:sup>
                      <m:e>
                        <m:d>
                          <m:dPr>
                            <m:ctrlPr>
                              <a:rPr lang="en-US" i="1">
                                <a:latin typeface="Cambria Math" panose="02040503050406030204" pitchFamily="18" charset="0"/>
                              </a:rPr>
                            </m:ctrlPr>
                          </m:dPr>
                          <m:e>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𝑑</m:t>
                                    </m:r>
                                    <m:r>
                                      <a:rPr lang="en-US" i="1">
                                        <a:latin typeface="Cambria Math" panose="02040503050406030204" pitchFamily="18" charset="0"/>
                                        <a:ea typeface="Cambria Math" panose="02040503050406030204" pitchFamily="18" charset="0"/>
                                      </a:rPr>
                                      <m:t>𝜃</m:t>
                                    </m:r>
                                  </m:e>
                                  <m:sub>
                                    <m:r>
                                      <a:rPr lang="en-US" i="1">
                                        <a:latin typeface="Cambria Math" panose="02040503050406030204" pitchFamily="18" charset="0"/>
                                      </a:rPr>
                                      <m:t>1</m:t>
                                    </m:r>
                                  </m:sub>
                                </m:sSub>
                              </m:num>
                              <m:den>
                                <m:r>
                                  <a:rPr lang="en-US" i="1">
                                    <a:latin typeface="Cambria Math" panose="02040503050406030204" pitchFamily="18" charset="0"/>
                                  </a:rPr>
                                  <m:t>𝑑𝑡</m:t>
                                </m:r>
                              </m:den>
                            </m:f>
                          </m:e>
                        </m:d>
                      </m:e>
                    </m:sPre>
                    <m:r>
                      <a:rPr lang="en-US" i="1">
                        <a:latin typeface="Cambria Math" panose="02040503050406030204" pitchFamily="18" charset="0"/>
                      </a:rPr>
                      <m:t>=</m:t>
                    </m:r>
                    <m:sPre>
                      <m:sPrePr>
                        <m:ctrlPr>
                          <a:rPr lang="en-US" i="1">
                            <a:latin typeface="Cambria Math" panose="02040503050406030204" pitchFamily="18" charset="0"/>
                          </a:rPr>
                        </m:ctrlPr>
                      </m:sPrePr>
                      <m:sub/>
                      <m:sup>
                        <m:r>
                          <a:rPr lang="en-US" b="0" i="1" smtClean="0">
                            <a:latin typeface="Cambria Math" panose="02040503050406030204" pitchFamily="18" charset="0"/>
                          </a:rPr>
                          <m:t>𝑓</m:t>
                        </m:r>
                      </m:sup>
                      <m:e>
                        <m:sSub>
                          <m:sSubPr>
                            <m:ctrlPr>
                              <a:rPr lang="en-US" i="1">
                                <a:latin typeface="Cambria Math" panose="02040503050406030204" pitchFamily="18" charset="0"/>
                              </a:rPr>
                            </m:ctrlPr>
                          </m:sSubPr>
                          <m:e>
                            <m:acc>
                              <m:accPr>
                                <m:chr m:val="̇"/>
                                <m:ctrlPr>
                                  <a:rPr lang="en-US" i="1">
                                    <a:latin typeface="Cambria Math" panose="02040503050406030204" pitchFamily="18" charset="0"/>
                                  </a:rPr>
                                </m:ctrlPr>
                              </m:accPr>
                              <m:e>
                                <m:r>
                                  <a:rPr lang="en-US" i="1">
                                    <a:latin typeface="Cambria Math" panose="02040503050406030204" pitchFamily="18" charset="0"/>
                                    <a:ea typeface="Cambria Math" panose="02040503050406030204" pitchFamily="18" charset="0"/>
                                  </a:rPr>
                                  <m:t>𝜃</m:t>
                                </m:r>
                              </m:e>
                            </m:acc>
                          </m:e>
                          <m:sub>
                            <m:r>
                              <a:rPr lang="en-US" i="1">
                                <a:latin typeface="Cambria Math" panose="02040503050406030204" pitchFamily="18" charset="0"/>
                              </a:rPr>
                              <m:t>1</m:t>
                            </m:r>
                          </m:sub>
                        </m:sSub>
                      </m:e>
                    </m:sPre>
                    <m:r>
                      <a:rPr lang="en-US" i="1">
                        <a:latin typeface="Cambria Math" panose="02040503050406030204" pitchFamily="18" charset="0"/>
                      </a:rPr>
                      <m:t>=0</m:t>
                    </m:r>
                  </m:oMath>
                </a14:m>
                <a:endParaRPr lang="en-US" dirty="0" smtClean="0"/>
              </a:p>
              <a:p>
                <a:r>
                  <a:rPr lang="en-US" dirty="0" smtClean="0"/>
                  <a:t>more generally, we might require non-zero velocities</a:t>
                </a:r>
              </a:p>
              <a:p>
                <a:pPr marL="731520" lvl="1" indent="-457200">
                  <a:buFont typeface="+mj-lt"/>
                  <a:buAutoNum type="arabicPeriod" startAt="3"/>
                </a:pPr>
                <a14:m>
                  <m:oMath xmlns:m="http://schemas.openxmlformats.org/officeDocument/2006/math">
                    <m:sPre>
                      <m:sPrePr>
                        <m:ctrlPr>
                          <a:rPr lang="en-US" i="1">
                            <a:latin typeface="Cambria Math" panose="02040503050406030204" pitchFamily="18" charset="0"/>
                          </a:rPr>
                        </m:ctrlPr>
                      </m:sPrePr>
                      <m:sub/>
                      <m:sup>
                        <m:r>
                          <a:rPr lang="en-US" i="1">
                            <a:latin typeface="Cambria Math" panose="02040503050406030204" pitchFamily="18" charset="0"/>
                          </a:rPr>
                          <m:t>0</m:t>
                        </m:r>
                      </m:sup>
                      <m:e>
                        <m:d>
                          <m:dPr>
                            <m:ctrlPr>
                              <a:rPr lang="en-US" i="1">
                                <a:latin typeface="Cambria Math" panose="02040503050406030204" pitchFamily="18" charset="0"/>
                              </a:rPr>
                            </m:ctrlPr>
                          </m:dPr>
                          <m:e>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𝑑</m:t>
                                    </m:r>
                                    <m:r>
                                      <a:rPr lang="en-US" i="1">
                                        <a:latin typeface="Cambria Math" panose="02040503050406030204" pitchFamily="18" charset="0"/>
                                        <a:ea typeface="Cambria Math" panose="02040503050406030204" pitchFamily="18" charset="0"/>
                                      </a:rPr>
                                      <m:t>𝜃</m:t>
                                    </m:r>
                                  </m:e>
                                  <m:sub>
                                    <m:r>
                                      <a:rPr lang="en-US" i="1">
                                        <a:latin typeface="Cambria Math" panose="02040503050406030204" pitchFamily="18" charset="0"/>
                                      </a:rPr>
                                      <m:t>1</m:t>
                                    </m:r>
                                  </m:sub>
                                </m:sSub>
                              </m:num>
                              <m:den>
                                <m:r>
                                  <a:rPr lang="en-US" i="1">
                                    <a:latin typeface="Cambria Math" panose="02040503050406030204" pitchFamily="18" charset="0"/>
                                  </a:rPr>
                                  <m:t>𝑑𝑡</m:t>
                                </m:r>
                              </m:den>
                            </m:f>
                          </m:e>
                        </m:d>
                      </m:e>
                    </m:sPre>
                    <m:r>
                      <a:rPr lang="en-US" i="1">
                        <a:latin typeface="Cambria Math" panose="02040503050406030204" pitchFamily="18" charset="0"/>
                      </a:rPr>
                      <m:t>=</m:t>
                    </m:r>
                    <m:sPre>
                      <m:sPrePr>
                        <m:ctrlPr>
                          <a:rPr lang="en-US" i="1">
                            <a:latin typeface="Cambria Math" panose="02040503050406030204" pitchFamily="18" charset="0"/>
                          </a:rPr>
                        </m:ctrlPr>
                      </m:sPrePr>
                      <m:sub/>
                      <m:sup>
                        <m:r>
                          <a:rPr lang="en-US" i="1">
                            <a:latin typeface="Cambria Math" panose="02040503050406030204" pitchFamily="18" charset="0"/>
                          </a:rPr>
                          <m:t>0</m:t>
                        </m:r>
                      </m:sup>
                      <m:e>
                        <m:sSub>
                          <m:sSubPr>
                            <m:ctrlPr>
                              <a:rPr lang="en-US" i="1">
                                <a:latin typeface="Cambria Math" panose="02040503050406030204" pitchFamily="18" charset="0"/>
                              </a:rPr>
                            </m:ctrlPr>
                          </m:sSubPr>
                          <m:e>
                            <m:acc>
                              <m:accPr>
                                <m:chr m:val="̇"/>
                                <m:ctrlPr>
                                  <a:rPr lang="en-US" i="1">
                                    <a:latin typeface="Cambria Math" panose="02040503050406030204" pitchFamily="18" charset="0"/>
                                  </a:rPr>
                                </m:ctrlPr>
                              </m:accPr>
                              <m:e>
                                <m:r>
                                  <a:rPr lang="en-US" i="1">
                                    <a:latin typeface="Cambria Math" panose="02040503050406030204" pitchFamily="18" charset="0"/>
                                    <a:ea typeface="Cambria Math" panose="02040503050406030204" pitchFamily="18" charset="0"/>
                                  </a:rPr>
                                  <m:t>𝜃</m:t>
                                </m:r>
                              </m:e>
                            </m:acc>
                          </m:e>
                          <m:sub>
                            <m:r>
                              <a:rPr lang="en-US" i="1">
                                <a:latin typeface="Cambria Math" panose="02040503050406030204" pitchFamily="18" charset="0"/>
                              </a:rPr>
                              <m:t>1</m:t>
                            </m:r>
                          </m:sub>
                        </m:sSub>
                      </m:e>
                    </m:sPre>
                    <m:r>
                      <a:rPr lang="en-US" i="1">
                        <a:latin typeface="Cambria Math" panose="02040503050406030204" pitchFamily="18" charset="0"/>
                      </a:rPr>
                      <m:t>=</m:t>
                    </m:r>
                    <m:sPre>
                      <m:sPrePr>
                        <m:ctrlPr>
                          <a:rPr lang="en-US" i="1" smtClean="0">
                            <a:latin typeface="Cambria Math" panose="02040503050406030204" pitchFamily="18" charset="0"/>
                          </a:rPr>
                        </m:ctrlPr>
                      </m:sPrePr>
                      <m:sub/>
                      <m:sup>
                        <m:r>
                          <a:rPr lang="en-US" b="0" i="1" smtClean="0">
                            <a:latin typeface="Cambria Math" panose="02040503050406030204" pitchFamily="18" charset="0"/>
                          </a:rPr>
                          <m:t>0</m:t>
                        </m:r>
                      </m:sup>
                      <m:e>
                        <m:r>
                          <a:rPr lang="en-US" b="0" i="1" smtClean="0">
                            <a:latin typeface="Cambria Math" panose="02040503050406030204" pitchFamily="18" charset="0"/>
                          </a:rPr>
                          <m:t>𝑣</m:t>
                        </m:r>
                      </m:e>
                    </m:sPre>
                  </m:oMath>
                </a14:m>
                <a:endParaRPr lang="en-US" dirty="0"/>
              </a:p>
              <a:p>
                <a:pPr marL="731520" lvl="1" indent="-457200">
                  <a:buFont typeface="+mj-lt"/>
                  <a:buAutoNum type="arabicPeriod" startAt="3"/>
                </a:pPr>
                <a14:m>
                  <m:oMath xmlns:m="http://schemas.openxmlformats.org/officeDocument/2006/math">
                    <m:sPre>
                      <m:sPrePr>
                        <m:ctrlPr>
                          <a:rPr lang="en-US" i="1">
                            <a:latin typeface="Cambria Math" panose="02040503050406030204" pitchFamily="18" charset="0"/>
                          </a:rPr>
                        </m:ctrlPr>
                      </m:sPrePr>
                      <m:sub/>
                      <m:sup>
                        <m:r>
                          <a:rPr lang="en-US" i="1">
                            <a:latin typeface="Cambria Math" panose="02040503050406030204" pitchFamily="18" charset="0"/>
                          </a:rPr>
                          <m:t>𝑓</m:t>
                        </m:r>
                      </m:sup>
                      <m:e>
                        <m:d>
                          <m:dPr>
                            <m:ctrlPr>
                              <a:rPr lang="en-US" i="1">
                                <a:latin typeface="Cambria Math" panose="02040503050406030204" pitchFamily="18" charset="0"/>
                              </a:rPr>
                            </m:ctrlPr>
                          </m:dPr>
                          <m:e>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𝑑</m:t>
                                    </m:r>
                                    <m:r>
                                      <a:rPr lang="en-US" i="1">
                                        <a:latin typeface="Cambria Math" panose="02040503050406030204" pitchFamily="18" charset="0"/>
                                        <a:ea typeface="Cambria Math" panose="02040503050406030204" pitchFamily="18" charset="0"/>
                                      </a:rPr>
                                      <m:t>𝜃</m:t>
                                    </m:r>
                                  </m:e>
                                  <m:sub>
                                    <m:r>
                                      <a:rPr lang="en-US" i="1">
                                        <a:latin typeface="Cambria Math" panose="02040503050406030204" pitchFamily="18" charset="0"/>
                                      </a:rPr>
                                      <m:t>1</m:t>
                                    </m:r>
                                  </m:sub>
                                </m:sSub>
                              </m:num>
                              <m:den>
                                <m:r>
                                  <a:rPr lang="en-US" i="1">
                                    <a:latin typeface="Cambria Math" panose="02040503050406030204" pitchFamily="18" charset="0"/>
                                  </a:rPr>
                                  <m:t>𝑑𝑡</m:t>
                                </m:r>
                              </m:den>
                            </m:f>
                          </m:e>
                        </m:d>
                      </m:e>
                    </m:sPre>
                    <m:r>
                      <a:rPr lang="en-US" i="1">
                        <a:latin typeface="Cambria Math" panose="02040503050406030204" pitchFamily="18" charset="0"/>
                      </a:rPr>
                      <m:t>=</m:t>
                    </m:r>
                    <m:sPre>
                      <m:sPrePr>
                        <m:ctrlPr>
                          <a:rPr lang="en-US" i="1">
                            <a:latin typeface="Cambria Math" panose="02040503050406030204" pitchFamily="18" charset="0"/>
                          </a:rPr>
                        </m:ctrlPr>
                      </m:sPrePr>
                      <m:sub/>
                      <m:sup>
                        <m:r>
                          <a:rPr lang="en-US" i="1">
                            <a:latin typeface="Cambria Math" panose="02040503050406030204" pitchFamily="18" charset="0"/>
                          </a:rPr>
                          <m:t>𝑓</m:t>
                        </m:r>
                      </m:sup>
                      <m:e>
                        <m:sSub>
                          <m:sSubPr>
                            <m:ctrlPr>
                              <a:rPr lang="en-US" i="1">
                                <a:latin typeface="Cambria Math" panose="02040503050406030204" pitchFamily="18" charset="0"/>
                              </a:rPr>
                            </m:ctrlPr>
                          </m:sSubPr>
                          <m:e>
                            <m:acc>
                              <m:accPr>
                                <m:chr m:val="̇"/>
                                <m:ctrlPr>
                                  <a:rPr lang="en-US" i="1">
                                    <a:latin typeface="Cambria Math" panose="02040503050406030204" pitchFamily="18" charset="0"/>
                                  </a:rPr>
                                </m:ctrlPr>
                              </m:accPr>
                              <m:e>
                                <m:r>
                                  <a:rPr lang="en-US" i="1">
                                    <a:latin typeface="Cambria Math" panose="02040503050406030204" pitchFamily="18" charset="0"/>
                                    <a:ea typeface="Cambria Math" panose="02040503050406030204" pitchFamily="18" charset="0"/>
                                  </a:rPr>
                                  <m:t>𝜃</m:t>
                                </m:r>
                              </m:e>
                            </m:acc>
                          </m:e>
                          <m:sub>
                            <m:r>
                              <a:rPr lang="en-US" i="1">
                                <a:latin typeface="Cambria Math" panose="02040503050406030204" pitchFamily="18" charset="0"/>
                              </a:rPr>
                              <m:t>1</m:t>
                            </m:r>
                          </m:sub>
                        </m:sSub>
                      </m:e>
                    </m:sPre>
                    <m:r>
                      <a:rPr lang="en-US" i="1">
                        <a:latin typeface="Cambria Math" panose="02040503050406030204" pitchFamily="18" charset="0"/>
                      </a:rPr>
                      <m:t>=</m:t>
                    </m:r>
                    <m:sPre>
                      <m:sPrePr>
                        <m:ctrlPr>
                          <a:rPr lang="en-US" i="1" smtClean="0">
                            <a:latin typeface="Cambria Math" panose="02040503050406030204" pitchFamily="18" charset="0"/>
                          </a:rPr>
                        </m:ctrlPr>
                      </m:sPrePr>
                      <m:sub/>
                      <m:sup>
                        <m:r>
                          <a:rPr lang="en-US" b="0" i="1" smtClean="0">
                            <a:latin typeface="Cambria Math" panose="02040503050406030204" pitchFamily="18" charset="0"/>
                          </a:rPr>
                          <m:t>𝑓</m:t>
                        </m:r>
                      </m:sup>
                      <m:e>
                        <m:r>
                          <a:rPr lang="en-US" b="0" i="1" smtClean="0">
                            <a:latin typeface="Cambria Math" panose="02040503050406030204" pitchFamily="18" charset="0"/>
                          </a:rPr>
                          <m:t>𝑣</m:t>
                        </m:r>
                      </m:e>
                    </m:sPre>
                  </m:oMath>
                </a14:m>
                <a:endParaRPr lang="en-US" dirty="0"/>
              </a:p>
              <a:p>
                <a:pPr lvl="1"/>
                <a:endParaRPr lang="en-US" dirty="0"/>
              </a:p>
            </p:txBody>
          </p:sp>
        </mc:Choice>
        <mc:Fallback>
          <p:sp>
            <p:nvSpPr>
              <p:cNvPr id="6" name="Content Placeholder 5"/>
              <p:cNvSpPr>
                <a:spLocks noGrp="1" noRot="1" noChangeAspect="1" noMove="1" noResize="1" noEditPoints="1" noAdjustHandles="1" noChangeArrowheads="1" noChangeShapeType="1" noTextEdit="1"/>
              </p:cNvSpPr>
              <p:nvPr>
                <p:ph sz="quarter" idx="1"/>
              </p:nvPr>
            </p:nvSpPr>
            <p:spPr>
              <a:blipFill rotWithShape="0">
                <a:blip r:embed="rId2"/>
                <a:stretch>
                  <a:fillRect l="-621" t="-1111" r="-2276"/>
                </a:stretch>
              </a:blipFill>
            </p:spPr>
            <p:txBody>
              <a:bodyPr/>
              <a:lstStyle/>
              <a:p>
                <a:r>
                  <a:rPr lang="en-US">
                    <a:noFill/>
                  </a:rPr>
                  <a:t> </a:t>
                </a:r>
              </a:p>
            </p:txBody>
          </p:sp>
        </mc:Fallback>
      </mc:AlternateContent>
    </p:spTree>
    <p:extLst>
      <p:ext uri="{BB962C8B-B14F-4D97-AF65-F5344CB8AC3E}">
        <p14:creationId xmlns:p14="http://schemas.microsoft.com/office/powerpoint/2010/main" val="14054916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Acceleration constraints</a:t>
            </a:r>
            <a:endParaRPr lang="en-US" dirty="0"/>
          </a:p>
        </p:txBody>
      </p:sp>
      <p:sp>
        <p:nvSpPr>
          <p:cNvPr id="3" name="Date Placeholder 2"/>
          <p:cNvSpPr>
            <a:spLocks noGrp="1"/>
          </p:cNvSpPr>
          <p:nvPr>
            <p:ph type="dt" sz="half" idx="10"/>
          </p:nvPr>
        </p:nvSpPr>
        <p:spPr/>
        <p:txBody>
          <a:bodyPr/>
          <a:lstStyle/>
          <a:p>
            <a:pPr algn="r"/>
            <a:fld id="{77CA0A33-8D6A-4020-BA1F-B65AE94B6184}" type="datetime1">
              <a:rPr lang="en-US" smtClean="0"/>
              <a:pPr algn="r"/>
              <a:t>1/31/2017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E157DED-2631-4FEA-894F-3C72F5E7FC9E}" type="slidenum">
              <a:rPr lang="en-US" smtClean="0"/>
              <a:pPr/>
              <a:t>6</a:t>
            </a:fld>
            <a:endParaRPr lang="en-US"/>
          </a:p>
        </p:txBody>
      </p:sp>
      <mc:AlternateContent xmlns:mc="http://schemas.openxmlformats.org/markup-compatibility/2006">
        <mc:Choice xmlns:a14="http://schemas.microsoft.com/office/drawing/2010/main" Requires="a14">
          <p:sp>
            <p:nvSpPr>
              <p:cNvPr id="6" name="Content Placeholder 5"/>
              <p:cNvSpPr>
                <a:spLocks noGrp="1"/>
              </p:cNvSpPr>
              <p:nvPr>
                <p:ph sz="quarter" idx="1"/>
              </p:nvPr>
            </p:nvSpPr>
            <p:spPr/>
            <p:txBody>
              <a:bodyPr/>
              <a:lstStyle/>
              <a:p>
                <a:r>
                  <a:rPr lang="en-US" dirty="0" smtClean="0"/>
                  <a:t>for smooth motion, we might require that the acceleration at the start and end of the motion be zero</a:t>
                </a:r>
              </a:p>
              <a:p>
                <a:pPr marL="731520" lvl="1" indent="-457200">
                  <a:buFont typeface="+mj-lt"/>
                  <a:buAutoNum type="arabicPeriod" startAt="5"/>
                </a:pPr>
                <a14:m>
                  <m:oMath xmlns:m="http://schemas.openxmlformats.org/officeDocument/2006/math">
                    <m:sPre>
                      <m:sPrePr>
                        <m:ctrlPr>
                          <a:rPr lang="en-US" i="1">
                            <a:latin typeface="Cambria Math" panose="02040503050406030204" pitchFamily="18" charset="0"/>
                          </a:rPr>
                        </m:ctrlPr>
                      </m:sPrePr>
                      <m:sub/>
                      <m:sup>
                        <m:r>
                          <a:rPr lang="en-US" i="1">
                            <a:latin typeface="Cambria Math" panose="02040503050406030204" pitchFamily="18" charset="0"/>
                          </a:rPr>
                          <m:t>0</m:t>
                        </m:r>
                      </m:sup>
                      <m:e>
                        <m:d>
                          <m:dPr>
                            <m:ctrlPr>
                              <a:rPr lang="en-US" i="1">
                                <a:latin typeface="Cambria Math" panose="02040503050406030204" pitchFamily="18" charset="0"/>
                              </a:rPr>
                            </m:ctrlPr>
                          </m:dPr>
                          <m:e>
                            <m:f>
                              <m:fPr>
                                <m:ctrlPr>
                                  <a:rPr lang="en-US" i="1">
                                    <a:latin typeface="Cambria Math" panose="02040503050406030204" pitchFamily="18" charset="0"/>
                                  </a:rPr>
                                </m:ctrlPr>
                              </m:fPr>
                              <m:num>
                                <m:sSub>
                                  <m:sSubPr>
                                    <m:ctrlPr>
                                      <a:rPr lang="en-US" i="1">
                                        <a:latin typeface="Cambria Math" panose="02040503050406030204" pitchFamily="18" charset="0"/>
                                      </a:rPr>
                                    </m:ctrlPr>
                                  </m:sSubPr>
                                  <m:e>
                                    <m:sSup>
                                      <m:sSupPr>
                                        <m:ctrlPr>
                                          <a:rPr lang="en-US" i="1" smtClean="0">
                                            <a:latin typeface="Cambria Math" panose="02040503050406030204" pitchFamily="18" charset="0"/>
                                          </a:rPr>
                                        </m:ctrlPr>
                                      </m:sSupPr>
                                      <m:e>
                                        <m:r>
                                          <a:rPr lang="en-US" b="0" i="1" smtClean="0">
                                            <a:latin typeface="Cambria Math" panose="02040503050406030204" pitchFamily="18" charset="0"/>
                                          </a:rPr>
                                          <m:t>𝑑</m:t>
                                        </m:r>
                                      </m:e>
                                      <m:sup>
                                        <m:r>
                                          <a:rPr lang="en-US" b="0" i="1" smtClean="0">
                                            <a:latin typeface="Cambria Math" panose="02040503050406030204" pitchFamily="18" charset="0"/>
                                          </a:rPr>
                                          <m:t>2</m:t>
                                        </m:r>
                                      </m:sup>
                                    </m:sSup>
                                    <m:r>
                                      <a:rPr lang="en-US" i="1">
                                        <a:latin typeface="Cambria Math" panose="02040503050406030204" pitchFamily="18" charset="0"/>
                                        <a:ea typeface="Cambria Math" panose="02040503050406030204" pitchFamily="18" charset="0"/>
                                      </a:rPr>
                                      <m:t>𝜃</m:t>
                                    </m:r>
                                  </m:e>
                                  <m:sub>
                                    <m:r>
                                      <a:rPr lang="en-US" i="1">
                                        <a:latin typeface="Cambria Math" panose="02040503050406030204" pitchFamily="18" charset="0"/>
                                      </a:rPr>
                                      <m:t>1</m:t>
                                    </m:r>
                                  </m:sub>
                                </m:sSub>
                              </m:num>
                              <m:den>
                                <m:r>
                                  <a:rPr lang="en-US" i="1">
                                    <a:latin typeface="Cambria Math" panose="02040503050406030204" pitchFamily="18" charset="0"/>
                                  </a:rPr>
                                  <m:t>𝑑</m:t>
                                </m:r>
                                <m:sSup>
                                  <m:sSupPr>
                                    <m:ctrlPr>
                                      <a:rPr lang="en-US" i="1" smtClean="0">
                                        <a:latin typeface="Cambria Math" panose="02040503050406030204" pitchFamily="18" charset="0"/>
                                      </a:rPr>
                                    </m:ctrlPr>
                                  </m:sSupPr>
                                  <m:e>
                                    <m:r>
                                      <a:rPr lang="en-US" b="0" i="1" smtClean="0">
                                        <a:latin typeface="Cambria Math" panose="02040503050406030204" pitchFamily="18" charset="0"/>
                                      </a:rPr>
                                      <m:t>𝑡</m:t>
                                    </m:r>
                                  </m:e>
                                  <m:sup>
                                    <m:r>
                                      <a:rPr lang="en-US" b="0" i="1" smtClean="0">
                                        <a:latin typeface="Cambria Math" panose="02040503050406030204" pitchFamily="18" charset="0"/>
                                      </a:rPr>
                                      <m:t>2</m:t>
                                    </m:r>
                                  </m:sup>
                                </m:sSup>
                              </m:den>
                            </m:f>
                          </m:e>
                        </m:d>
                      </m:e>
                    </m:sPre>
                    <m:r>
                      <a:rPr lang="en-US" i="1">
                        <a:latin typeface="Cambria Math" panose="02040503050406030204" pitchFamily="18" charset="0"/>
                      </a:rPr>
                      <m:t>=</m:t>
                    </m:r>
                    <m:sPre>
                      <m:sPrePr>
                        <m:ctrlPr>
                          <a:rPr lang="en-US" i="1">
                            <a:latin typeface="Cambria Math" panose="02040503050406030204" pitchFamily="18" charset="0"/>
                          </a:rPr>
                        </m:ctrlPr>
                      </m:sPrePr>
                      <m:sub/>
                      <m:sup>
                        <m:r>
                          <a:rPr lang="en-US" i="1">
                            <a:latin typeface="Cambria Math" panose="02040503050406030204" pitchFamily="18" charset="0"/>
                          </a:rPr>
                          <m:t>0</m:t>
                        </m:r>
                      </m:sup>
                      <m:e>
                        <m:sSub>
                          <m:sSubPr>
                            <m:ctrlPr>
                              <a:rPr lang="en-US" i="1" smtClean="0">
                                <a:latin typeface="Cambria Math" panose="02040503050406030204" pitchFamily="18" charset="0"/>
                              </a:rPr>
                            </m:ctrlPr>
                          </m:sSubPr>
                          <m:e>
                            <m:acc>
                              <m:accPr>
                                <m:chr m:val="̈"/>
                                <m:ctrlPr>
                                  <a:rPr lang="en-US" i="1" smtClean="0">
                                    <a:latin typeface="Cambria Math" panose="02040503050406030204" pitchFamily="18" charset="0"/>
                                  </a:rPr>
                                </m:ctrlPr>
                              </m:accPr>
                              <m:e>
                                <m:r>
                                  <a:rPr lang="en-US" i="1" smtClean="0">
                                    <a:latin typeface="Cambria Math" panose="02040503050406030204" pitchFamily="18" charset="0"/>
                                    <a:ea typeface="Cambria Math" panose="02040503050406030204" pitchFamily="18" charset="0"/>
                                  </a:rPr>
                                  <m:t>𝜃</m:t>
                                </m:r>
                              </m:e>
                            </m:acc>
                          </m:e>
                          <m:sub>
                            <m:r>
                              <a:rPr lang="en-US" b="0" i="1" smtClean="0">
                                <a:latin typeface="Cambria Math" panose="02040503050406030204" pitchFamily="18" charset="0"/>
                              </a:rPr>
                              <m:t>1</m:t>
                            </m:r>
                          </m:sub>
                        </m:sSub>
                      </m:e>
                    </m:sPre>
                    <m:r>
                      <a:rPr lang="en-US" i="1">
                        <a:latin typeface="Cambria Math" panose="02040503050406030204" pitchFamily="18" charset="0"/>
                      </a:rPr>
                      <m:t>=</m:t>
                    </m:r>
                    <m:r>
                      <a:rPr lang="en-US" i="1">
                        <a:latin typeface="Cambria Math" panose="02040503050406030204" pitchFamily="18" charset="0"/>
                      </a:rPr>
                      <m:t>0</m:t>
                    </m:r>
                  </m:oMath>
                </a14:m>
                <a:endParaRPr lang="en-US" dirty="0"/>
              </a:p>
              <a:p>
                <a:pPr marL="731520" lvl="1" indent="-457200">
                  <a:buFont typeface="+mj-lt"/>
                  <a:buAutoNum type="arabicPeriod" startAt="5"/>
                </a:pPr>
                <a14:m>
                  <m:oMath xmlns:m="http://schemas.openxmlformats.org/officeDocument/2006/math">
                    <m:sPre>
                      <m:sPrePr>
                        <m:ctrlPr>
                          <a:rPr lang="en-US" i="1">
                            <a:latin typeface="Cambria Math" panose="02040503050406030204" pitchFamily="18" charset="0"/>
                          </a:rPr>
                        </m:ctrlPr>
                      </m:sPrePr>
                      <m:sub/>
                      <m:sup>
                        <m:r>
                          <a:rPr lang="en-US" i="1">
                            <a:latin typeface="Cambria Math" panose="02040503050406030204" pitchFamily="18" charset="0"/>
                          </a:rPr>
                          <m:t>𝑓</m:t>
                        </m:r>
                      </m:sup>
                      <m:e>
                        <m:d>
                          <m:dPr>
                            <m:ctrlPr>
                              <a:rPr lang="en-US" i="1">
                                <a:latin typeface="Cambria Math" panose="02040503050406030204" pitchFamily="18" charset="0"/>
                              </a:rPr>
                            </m:ctrlPr>
                          </m:dPr>
                          <m:e>
                            <m:f>
                              <m:fPr>
                                <m:ctrlPr>
                                  <a:rPr lang="en-US" i="1">
                                    <a:latin typeface="Cambria Math" panose="02040503050406030204" pitchFamily="18" charset="0"/>
                                  </a:rPr>
                                </m:ctrlPr>
                              </m:fPr>
                              <m:num>
                                <m:sSub>
                                  <m:sSubPr>
                                    <m:ctrlPr>
                                      <a:rPr lang="en-US" i="1">
                                        <a:latin typeface="Cambria Math" panose="02040503050406030204" pitchFamily="18" charset="0"/>
                                      </a:rPr>
                                    </m:ctrlPr>
                                  </m:sSubPr>
                                  <m:e>
                                    <m:sSup>
                                      <m:sSupPr>
                                        <m:ctrlPr>
                                          <a:rPr lang="en-US" i="1">
                                            <a:latin typeface="Cambria Math" panose="02040503050406030204" pitchFamily="18" charset="0"/>
                                          </a:rPr>
                                        </m:ctrlPr>
                                      </m:sSupPr>
                                      <m:e>
                                        <m:r>
                                          <a:rPr lang="en-US" i="1">
                                            <a:latin typeface="Cambria Math" panose="02040503050406030204" pitchFamily="18" charset="0"/>
                                          </a:rPr>
                                          <m:t>𝑑</m:t>
                                        </m:r>
                                      </m:e>
                                      <m:sup>
                                        <m:r>
                                          <a:rPr lang="en-US" i="1">
                                            <a:latin typeface="Cambria Math" panose="02040503050406030204" pitchFamily="18" charset="0"/>
                                          </a:rPr>
                                          <m:t>2</m:t>
                                        </m:r>
                                      </m:sup>
                                    </m:sSup>
                                    <m:r>
                                      <a:rPr lang="en-US" i="1">
                                        <a:latin typeface="Cambria Math" panose="02040503050406030204" pitchFamily="18" charset="0"/>
                                        <a:ea typeface="Cambria Math" panose="02040503050406030204" pitchFamily="18" charset="0"/>
                                      </a:rPr>
                                      <m:t>𝜃</m:t>
                                    </m:r>
                                  </m:e>
                                  <m:sub>
                                    <m:r>
                                      <a:rPr lang="en-US" i="1">
                                        <a:latin typeface="Cambria Math" panose="02040503050406030204" pitchFamily="18" charset="0"/>
                                      </a:rPr>
                                      <m:t>1</m:t>
                                    </m:r>
                                  </m:sub>
                                </m:sSub>
                              </m:num>
                              <m:den>
                                <m:r>
                                  <a:rPr lang="en-US" i="1">
                                    <a:latin typeface="Cambria Math" panose="02040503050406030204" pitchFamily="18" charset="0"/>
                                  </a:rPr>
                                  <m:t>𝑑</m:t>
                                </m:r>
                                <m:sSup>
                                  <m:sSupPr>
                                    <m:ctrlPr>
                                      <a:rPr lang="en-US" i="1">
                                        <a:latin typeface="Cambria Math" panose="02040503050406030204" pitchFamily="18" charset="0"/>
                                      </a:rPr>
                                    </m:ctrlPr>
                                  </m:sSupPr>
                                  <m:e>
                                    <m:r>
                                      <a:rPr lang="en-US" i="1">
                                        <a:latin typeface="Cambria Math" panose="02040503050406030204" pitchFamily="18" charset="0"/>
                                      </a:rPr>
                                      <m:t>𝑡</m:t>
                                    </m:r>
                                  </m:e>
                                  <m:sup>
                                    <m:r>
                                      <a:rPr lang="en-US" i="1">
                                        <a:latin typeface="Cambria Math" panose="02040503050406030204" pitchFamily="18" charset="0"/>
                                      </a:rPr>
                                      <m:t>2</m:t>
                                    </m:r>
                                  </m:sup>
                                </m:sSup>
                              </m:den>
                            </m:f>
                          </m:e>
                        </m:d>
                      </m:e>
                    </m:sPre>
                    <m:r>
                      <a:rPr lang="en-US" i="1">
                        <a:latin typeface="Cambria Math" panose="02040503050406030204" pitchFamily="18" charset="0"/>
                      </a:rPr>
                      <m:t>=</m:t>
                    </m:r>
                    <m:sPre>
                      <m:sPrePr>
                        <m:ctrlPr>
                          <a:rPr lang="en-US" i="1">
                            <a:latin typeface="Cambria Math" panose="02040503050406030204" pitchFamily="18" charset="0"/>
                          </a:rPr>
                        </m:ctrlPr>
                      </m:sPrePr>
                      <m:sub/>
                      <m:sup>
                        <m:r>
                          <a:rPr lang="en-US" i="1">
                            <a:latin typeface="Cambria Math" panose="02040503050406030204" pitchFamily="18" charset="0"/>
                          </a:rPr>
                          <m:t>𝑓</m:t>
                        </m:r>
                      </m:sup>
                      <m:e>
                        <m:sSub>
                          <m:sSubPr>
                            <m:ctrlPr>
                              <a:rPr lang="en-US" i="1">
                                <a:latin typeface="Cambria Math" panose="02040503050406030204" pitchFamily="18" charset="0"/>
                              </a:rPr>
                            </m:ctrlPr>
                          </m:sSubPr>
                          <m:e>
                            <m:acc>
                              <m:accPr>
                                <m:chr m:val="̈"/>
                                <m:ctrlPr>
                                  <a:rPr lang="en-US" i="1">
                                    <a:latin typeface="Cambria Math" panose="02040503050406030204" pitchFamily="18" charset="0"/>
                                  </a:rPr>
                                </m:ctrlPr>
                              </m:accPr>
                              <m:e>
                                <m:r>
                                  <a:rPr lang="en-US" i="1">
                                    <a:latin typeface="Cambria Math" panose="02040503050406030204" pitchFamily="18" charset="0"/>
                                    <a:ea typeface="Cambria Math" panose="02040503050406030204" pitchFamily="18" charset="0"/>
                                  </a:rPr>
                                  <m:t>𝜃</m:t>
                                </m:r>
                              </m:e>
                            </m:acc>
                          </m:e>
                          <m:sub>
                            <m:r>
                              <a:rPr lang="en-US" i="1">
                                <a:latin typeface="Cambria Math" panose="02040503050406030204" pitchFamily="18" charset="0"/>
                              </a:rPr>
                              <m:t>1</m:t>
                            </m:r>
                          </m:sub>
                        </m:sSub>
                      </m:e>
                    </m:sPre>
                    <m:r>
                      <a:rPr lang="en-US" i="1">
                        <a:latin typeface="Cambria Math" panose="02040503050406030204" pitchFamily="18" charset="0"/>
                      </a:rPr>
                      <m:t>=</m:t>
                    </m:r>
                    <m:r>
                      <a:rPr lang="en-US" i="1">
                        <a:latin typeface="Cambria Math" panose="02040503050406030204" pitchFamily="18" charset="0"/>
                      </a:rPr>
                      <m:t>0</m:t>
                    </m:r>
                  </m:oMath>
                </a14:m>
                <a:endParaRPr lang="en-US" dirty="0"/>
              </a:p>
              <a:p>
                <a:r>
                  <a:rPr lang="en-US" dirty="0"/>
                  <a:t>more generally, we might require non-zero </a:t>
                </a:r>
                <a:r>
                  <a:rPr lang="en-US" dirty="0" smtClean="0"/>
                  <a:t>accelerations</a:t>
                </a:r>
                <a:endParaRPr lang="en-US" dirty="0"/>
              </a:p>
              <a:p>
                <a:pPr marL="731520" lvl="1" indent="-457200">
                  <a:buFont typeface="+mj-lt"/>
                  <a:buAutoNum type="arabicPeriod" startAt="5"/>
                </a:pPr>
                <a14:m>
                  <m:oMath xmlns:m="http://schemas.openxmlformats.org/officeDocument/2006/math">
                    <m:sPre>
                      <m:sPrePr>
                        <m:ctrlPr>
                          <a:rPr lang="en-US" i="1">
                            <a:latin typeface="Cambria Math" panose="02040503050406030204" pitchFamily="18" charset="0"/>
                          </a:rPr>
                        </m:ctrlPr>
                      </m:sPrePr>
                      <m:sub/>
                      <m:sup>
                        <m:r>
                          <a:rPr lang="en-US" i="1">
                            <a:latin typeface="Cambria Math" panose="02040503050406030204" pitchFamily="18" charset="0"/>
                          </a:rPr>
                          <m:t>0</m:t>
                        </m:r>
                      </m:sup>
                      <m:e>
                        <m:d>
                          <m:dPr>
                            <m:ctrlPr>
                              <a:rPr lang="en-US" i="1">
                                <a:latin typeface="Cambria Math" panose="02040503050406030204" pitchFamily="18" charset="0"/>
                              </a:rPr>
                            </m:ctrlPr>
                          </m:dPr>
                          <m:e>
                            <m:f>
                              <m:fPr>
                                <m:ctrlPr>
                                  <a:rPr lang="en-US" i="1">
                                    <a:latin typeface="Cambria Math" panose="02040503050406030204" pitchFamily="18" charset="0"/>
                                  </a:rPr>
                                </m:ctrlPr>
                              </m:fPr>
                              <m:num>
                                <m:sSub>
                                  <m:sSubPr>
                                    <m:ctrlPr>
                                      <a:rPr lang="en-US" i="1">
                                        <a:latin typeface="Cambria Math" panose="02040503050406030204" pitchFamily="18" charset="0"/>
                                      </a:rPr>
                                    </m:ctrlPr>
                                  </m:sSubPr>
                                  <m:e>
                                    <m:sSup>
                                      <m:sSupPr>
                                        <m:ctrlPr>
                                          <a:rPr lang="en-US" i="1">
                                            <a:latin typeface="Cambria Math" panose="02040503050406030204" pitchFamily="18" charset="0"/>
                                          </a:rPr>
                                        </m:ctrlPr>
                                      </m:sSupPr>
                                      <m:e>
                                        <m:r>
                                          <a:rPr lang="en-US" i="1">
                                            <a:latin typeface="Cambria Math" panose="02040503050406030204" pitchFamily="18" charset="0"/>
                                          </a:rPr>
                                          <m:t>𝑑</m:t>
                                        </m:r>
                                      </m:e>
                                      <m:sup>
                                        <m:r>
                                          <a:rPr lang="en-US" i="1">
                                            <a:latin typeface="Cambria Math" panose="02040503050406030204" pitchFamily="18" charset="0"/>
                                          </a:rPr>
                                          <m:t>2</m:t>
                                        </m:r>
                                      </m:sup>
                                    </m:sSup>
                                    <m:r>
                                      <a:rPr lang="en-US" i="1">
                                        <a:latin typeface="Cambria Math" panose="02040503050406030204" pitchFamily="18" charset="0"/>
                                        <a:ea typeface="Cambria Math" panose="02040503050406030204" pitchFamily="18" charset="0"/>
                                      </a:rPr>
                                      <m:t>𝜃</m:t>
                                    </m:r>
                                  </m:e>
                                  <m:sub>
                                    <m:r>
                                      <a:rPr lang="en-US" i="1">
                                        <a:latin typeface="Cambria Math" panose="02040503050406030204" pitchFamily="18" charset="0"/>
                                      </a:rPr>
                                      <m:t>1</m:t>
                                    </m:r>
                                  </m:sub>
                                </m:sSub>
                              </m:num>
                              <m:den>
                                <m:r>
                                  <a:rPr lang="en-US" i="1">
                                    <a:latin typeface="Cambria Math" panose="02040503050406030204" pitchFamily="18" charset="0"/>
                                  </a:rPr>
                                  <m:t>𝑑</m:t>
                                </m:r>
                                <m:sSup>
                                  <m:sSupPr>
                                    <m:ctrlPr>
                                      <a:rPr lang="en-US" i="1">
                                        <a:latin typeface="Cambria Math" panose="02040503050406030204" pitchFamily="18" charset="0"/>
                                      </a:rPr>
                                    </m:ctrlPr>
                                  </m:sSupPr>
                                  <m:e>
                                    <m:r>
                                      <a:rPr lang="en-US" i="1">
                                        <a:latin typeface="Cambria Math" panose="02040503050406030204" pitchFamily="18" charset="0"/>
                                      </a:rPr>
                                      <m:t>𝑡</m:t>
                                    </m:r>
                                  </m:e>
                                  <m:sup>
                                    <m:r>
                                      <a:rPr lang="en-US" i="1">
                                        <a:latin typeface="Cambria Math" panose="02040503050406030204" pitchFamily="18" charset="0"/>
                                      </a:rPr>
                                      <m:t>2</m:t>
                                    </m:r>
                                  </m:sup>
                                </m:sSup>
                              </m:den>
                            </m:f>
                          </m:e>
                        </m:d>
                      </m:e>
                    </m:sPre>
                    <m:r>
                      <a:rPr lang="en-US" i="1">
                        <a:latin typeface="Cambria Math" panose="02040503050406030204" pitchFamily="18" charset="0"/>
                      </a:rPr>
                      <m:t>=</m:t>
                    </m:r>
                    <m:sPre>
                      <m:sPrePr>
                        <m:ctrlPr>
                          <a:rPr lang="en-US" i="1">
                            <a:latin typeface="Cambria Math" panose="02040503050406030204" pitchFamily="18" charset="0"/>
                          </a:rPr>
                        </m:ctrlPr>
                      </m:sPrePr>
                      <m:sub/>
                      <m:sup>
                        <m:r>
                          <a:rPr lang="en-US" i="1">
                            <a:latin typeface="Cambria Math" panose="02040503050406030204" pitchFamily="18" charset="0"/>
                          </a:rPr>
                          <m:t>0</m:t>
                        </m:r>
                      </m:sup>
                      <m:e>
                        <m:sSub>
                          <m:sSubPr>
                            <m:ctrlPr>
                              <a:rPr lang="en-US" i="1">
                                <a:latin typeface="Cambria Math" panose="02040503050406030204" pitchFamily="18" charset="0"/>
                              </a:rPr>
                            </m:ctrlPr>
                          </m:sSubPr>
                          <m:e>
                            <m:acc>
                              <m:accPr>
                                <m:chr m:val="̈"/>
                                <m:ctrlPr>
                                  <a:rPr lang="en-US" i="1">
                                    <a:latin typeface="Cambria Math" panose="02040503050406030204" pitchFamily="18" charset="0"/>
                                  </a:rPr>
                                </m:ctrlPr>
                              </m:accPr>
                              <m:e>
                                <m:r>
                                  <a:rPr lang="en-US" i="1">
                                    <a:latin typeface="Cambria Math" panose="02040503050406030204" pitchFamily="18" charset="0"/>
                                    <a:ea typeface="Cambria Math" panose="02040503050406030204" pitchFamily="18" charset="0"/>
                                  </a:rPr>
                                  <m:t>𝜃</m:t>
                                </m:r>
                              </m:e>
                            </m:acc>
                          </m:e>
                          <m:sub>
                            <m:r>
                              <a:rPr lang="en-US" i="1">
                                <a:latin typeface="Cambria Math" panose="02040503050406030204" pitchFamily="18" charset="0"/>
                              </a:rPr>
                              <m:t>1</m:t>
                            </m:r>
                          </m:sub>
                        </m:sSub>
                      </m:e>
                    </m:sPre>
                    <m:r>
                      <a:rPr lang="en-US" i="1">
                        <a:latin typeface="Cambria Math" panose="02040503050406030204" pitchFamily="18" charset="0"/>
                      </a:rPr>
                      <m:t>=</m:t>
                    </m:r>
                    <m:sPre>
                      <m:sPrePr>
                        <m:ctrlPr>
                          <a:rPr lang="en-US" i="1">
                            <a:latin typeface="Cambria Math" panose="02040503050406030204" pitchFamily="18" charset="0"/>
                          </a:rPr>
                        </m:ctrlPr>
                      </m:sPrePr>
                      <m:sub/>
                      <m:sup>
                        <m:r>
                          <a:rPr lang="en-US" i="1">
                            <a:latin typeface="Cambria Math" panose="02040503050406030204" pitchFamily="18" charset="0"/>
                          </a:rPr>
                          <m:t>0</m:t>
                        </m:r>
                      </m:sup>
                      <m:e>
                        <m:r>
                          <a:rPr lang="en-US" i="1" smtClean="0">
                            <a:latin typeface="Cambria Math" panose="02040503050406030204" pitchFamily="18" charset="0"/>
                            <a:ea typeface="Cambria Math" panose="02040503050406030204" pitchFamily="18" charset="0"/>
                          </a:rPr>
                          <m:t>𝛼</m:t>
                        </m:r>
                      </m:e>
                    </m:sPre>
                  </m:oMath>
                </a14:m>
                <a:endParaRPr lang="en-US" dirty="0"/>
              </a:p>
              <a:p>
                <a:pPr marL="731520" lvl="1" indent="-457200">
                  <a:buFont typeface="+mj-lt"/>
                  <a:buAutoNum type="arabicPeriod" startAt="5"/>
                </a:pPr>
                <a14:m>
                  <m:oMath xmlns:m="http://schemas.openxmlformats.org/officeDocument/2006/math">
                    <m:sPre>
                      <m:sPrePr>
                        <m:ctrlPr>
                          <a:rPr lang="en-US" i="1">
                            <a:latin typeface="Cambria Math" panose="02040503050406030204" pitchFamily="18" charset="0"/>
                          </a:rPr>
                        </m:ctrlPr>
                      </m:sPrePr>
                      <m:sub/>
                      <m:sup>
                        <m:r>
                          <a:rPr lang="en-US" i="1">
                            <a:latin typeface="Cambria Math" panose="02040503050406030204" pitchFamily="18" charset="0"/>
                          </a:rPr>
                          <m:t>𝑓</m:t>
                        </m:r>
                      </m:sup>
                      <m:e>
                        <m:d>
                          <m:dPr>
                            <m:ctrlPr>
                              <a:rPr lang="en-US" i="1">
                                <a:latin typeface="Cambria Math" panose="02040503050406030204" pitchFamily="18" charset="0"/>
                              </a:rPr>
                            </m:ctrlPr>
                          </m:dPr>
                          <m:e>
                            <m:f>
                              <m:fPr>
                                <m:ctrlPr>
                                  <a:rPr lang="en-US" i="1">
                                    <a:latin typeface="Cambria Math" panose="02040503050406030204" pitchFamily="18" charset="0"/>
                                  </a:rPr>
                                </m:ctrlPr>
                              </m:fPr>
                              <m:num>
                                <m:sSub>
                                  <m:sSubPr>
                                    <m:ctrlPr>
                                      <a:rPr lang="en-US" i="1">
                                        <a:latin typeface="Cambria Math" panose="02040503050406030204" pitchFamily="18" charset="0"/>
                                      </a:rPr>
                                    </m:ctrlPr>
                                  </m:sSubPr>
                                  <m:e>
                                    <m:sSup>
                                      <m:sSupPr>
                                        <m:ctrlPr>
                                          <a:rPr lang="en-US" i="1">
                                            <a:latin typeface="Cambria Math" panose="02040503050406030204" pitchFamily="18" charset="0"/>
                                          </a:rPr>
                                        </m:ctrlPr>
                                      </m:sSupPr>
                                      <m:e>
                                        <m:r>
                                          <a:rPr lang="en-US" i="1">
                                            <a:latin typeface="Cambria Math" panose="02040503050406030204" pitchFamily="18" charset="0"/>
                                          </a:rPr>
                                          <m:t>𝑑</m:t>
                                        </m:r>
                                      </m:e>
                                      <m:sup>
                                        <m:r>
                                          <a:rPr lang="en-US" i="1">
                                            <a:latin typeface="Cambria Math" panose="02040503050406030204" pitchFamily="18" charset="0"/>
                                          </a:rPr>
                                          <m:t>2</m:t>
                                        </m:r>
                                      </m:sup>
                                    </m:sSup>
                                    <m:r>
                                      <a:rPr lang="en-US" i="1">
                                        <a:latin typeface="Cambria Math" panose="02040503050406030204" pitchFamily="18" charset="0"/>
                                        <a:ea typeface="Cambria Math" panose="02040503050406030204" pitchFamily="18" charset="0"/>
                                      </a:rPr>
                                      <m:t>𝜃</m:t>
                                    </m:r>
                                  </m:e>
                                  <m:sub>
                                    <m:r>
                                      <a:rPr lang="en-US" i="1">
                                        <a:latin typeface="Cambria Math" panose="02040503050406030204" pitchFamily="18" charset="0"/>
                                      </a:rPr>
                                      <m:t>1</m:t>
                                    </m:r>
                                  </m:sub>
                                </m:sSub>
                              </m:num>
                              <m:den>
                                <m:r>
                                  <a:rPr lang="en-US" i="1">
                                    <a:latin typeface="Cambria Math" panose="02040503050406030204" pitchFamily="18" charset="0"/>
                                  </a:rPr>
                                  <m:t>𝑑</m:t>
                                </m:r>
                                <m:sSup>
                                  <m:sSupPr>
                                    <m:ctrlPr>
                                      <a:rPr lang="en-US" i="1">
                                        <a:latin typeface="Cambria Math" panose="02040503050406030204" pitchFamily="18" charset="0"/>
                                      </a:rPr>
                                    </m:ctrlPr>
                                  </m:sSupPr>
                                  <m:e>
                                    <m:r>
                                      <a:rPr lang="en-US" i="1">
                                        <a:latin typeface="Cambria Math" panose="02040503050406030204" pitchFamily="18" charset="0"/>
                                      </a:rPr>
                                      <m:t>𝑡</m:t>
                                    </m:r>
                                  </m:e>
                                  <m:sup>
                                    <m:r>
                                      <a:rPr lang="en-US" i="1">
                                        <a:latin typeface="Cambria Math" panose="02040503050406030204" pitchFamily="18" charset="0"/>
                                      </a:rPr>
                                      <m:t>2</m:t>
                                    </m:r>
                                  </m:sup>
                                </m:sSup>
                              </m:den>
                            </m:f>
                          </m:e>
                        </m:d>
                      </m:e>
                    </m:sPre>
                    <m:r>
                      <a:rPr lang="en-US" i="1">
                        <a:latin typeface="Cambria Math" panose="02040503050406030204" pitchFamily="18" charset="0"/>
                      </a:rPr>
                      <m:t>=</m:t>
                    </m:r>
                    <m:sPre>
                      <m:sPrePr>
                        <m:ctrlPr>
                          <a:rPr lang="en-US" i="1">
                            <a:latin typeface="Cambria Math" panose="02040503050406030204" pitchFamily="18" charset="0"/>
                          </a:rPr>
                        </m:ctrlPr>
                      </m:sPrePr>
                      <m:sub/>
                      <m:sup>
                        <m:r>
                          <a:rPr lang="en-US" i="1">
                            <a:latin typeface="Cambria Math" panose="02040503050406030204" pitchFamily="18" charset="0"/>
                          </a:rPr>
                          <m:t>𝑓</m:t>
                        </m:r>
                      </m:sup>
                      <m:e>
                        <m:sSub>
                          <m:sSubPr>
                            <m:ctrlPr>
                              <a:rPr lang="en-US" i="1">
                                <a:latin typeface="Cambria Math" panose="02040503050406030204" pitchFamily="18" charset="0"/>
                              </a:rPr>
                            </m:ctrlPr>
                          </m:sSubPr>
                          <m:e>
                            <m:acc>
                              <m:accPr>
                                <m:chr m:val="̈"/>
                                <m:ctrlPr>
                                  <a:rPr lang="en-US" i="1">
                                    <a:latin typeface="Cambria Math" panose="02040503050406030204" pitchFamily="18" charset="0"/>
                                  </a:rPr>
                                </m:ctrlPr>
                              </m:accPr>
                              <m:e>
                                <m:r>
                                  <a:rPr lang="en-US" i="1">
                                    <a:latin typeface="Cambria Math" panose="02040503050406030204" pitchFamily="18" charset="0"/>
                                    <a:ea typeface="Cambria Math" panose="02040503050406030204" pitchFamily="18" charset="0"/>
                                  </a:rPr>
                                  <m:t>𝜃</m:t>
                                </m:r>
                              </m:e>
                            </m:acc>
                          </m:e>
                          <m:sub>
                            <m:r>
                              <a:rPr lang="en-US" i="1">
                                <a:latin typeface="Cambria Math" panose="02040503050406030204" pitchFamily="18" charset="0"/>
                              </a:rPr>
                              <m:t>1</m:t>
                            </m:r>
                          </m:sub>
                        </m:sSub>
                      </m:e>
                    </m:sPre>
                    <m:r>
                      <a:rPr lang="en-US" i="1">
                        <a:latin typeface="Cambria Math" panose="02040503050406030204" pitchFamily="18" charset="0"/>
                      </a:rPr>
                      <m:t>=</m:t>
                    </m:r>
                    <m:sPre>
                      <m:sPrePr>
                        <m:ctrlPr>
                          <a:rPr lang="en-US" i="1">
                            <a:latin typeface="Cambria Math" panose="02040503050406030204" pitchFamily="18" charset="0"/>
                          </a:rPr>
                        </m:ctrlPr>
                      </m:sPrePr>
                      <m:sub/>
                      <m:sup>
                        <m:r>
                          <a:rPr lang="en-US" i="1">
                            <a:latin typeface="Cambria Math" panose="02040503050406030204" pitchFamily="18" charset="0"/>
                          </a:rPr>
                          <m:t>𝑓</m:t>
                        </m:r>
                      </m:sup>
                      <m:e>
                        <m:r>
                          <a:rPr lang="en-US" i="1" smtClean="0">
                            <a:latin typeface="Cambria Math" panose="02040503050406030204" pitchFamily="18" charset="0"/>
                            <a:ea typeface="Cambria Math" panose="02040503050406030204" pitchFamily="18" charset="0"/>
                          </a:rPr>
                          <m:t>𝛼</m:t>
                        </m:r>
                      </m:e>
                    </m:sPre>
                  </m:oMath>
                </a14:m>
                <a:endParaRPr lang="en-US" dirty="0"/>
              </a:p>
            </p:txBody>
          </p:sp>
        </mc:Choice>
        <mc:Fallback>
          <p:sp>
            <p:nvSpPr>
              <p:cNvPr id="6" name="Content Placeholder 5"/>
              <p:cNvSpPr>
                <a:spLocks noGrp="1" noRot="1" noChangeAspect="1" noMove="1" noResize="1" noEditPoints="1" noAdjustHandles="1" noChangeArrowheads="1" noChangeShapeType="1" noTextEdit="1"/>
              </p:cNvSpPr>
              <p:nvPr>
                <p:ph sz="quarter" idx="1"/>
              </p:nvPr>
            </p:nvSpPr>
            <p:spPr>
              <a:blipFill rotWithShape="0">
                <a:blip r:embed="rId2"/>
                <a:stretch>
                  <a:fillRect l="-621" t="-1111"/>
                </a:stretch>
              </a:blipFill>
            </p:spPr>
            <p:txBody>
              <a:bodyPr/>
              <a:lstStyle/>
              <a:p>
                <a:r>
                  <a:rPr lang="en-US">
                    <a:noFill/>
                  </a:rPr>
                  <a:t> </a:t>
                </a:r>
              </a:p>
            </p:txBody>
          </p:sp>
        </mc:Fallback>
      </mc:AlternateContent>
    </p:spTree>
    <p:extLst>
      <p:ext uri="{BB962C8B-B14F-4D97-AF65-F5344CB8AC3E}">
        <p14:creationId xmlns:p14="http://schemas.microsoft.com/office/powerpoint/2010/main" val="7212148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Satisfying the constraints</a:t>
            </a:r>
            <a:endParaRPr lang="en-US" dirty="0"/>
          </a:p>
        </p:txBody>
      </p:sp>
      <p:sp>
        <p:nvSpPr>
          <p:cNvPr id="3" name="Date Placeholder 2"/>
          <p:cNvSpPr>
            <a:spLocks noGrp="1"/>
          </p:cNvSpPr>
          <p:nvPr>
            <p:ph type="dt" sz="half" idx="10"/>
          </p:nvPr>
        </p:nvSpPr>
        <p:spPr/>
        <p:txBody>
          <a:bodyPr/>
          <a:lstStyle/>
          <a:p>
            <a:pPr algn="r"/>
            <a:fld id="{77CA0A33-8D6A-4020-BA1F-B65AE94B6184}" type="datetime1">
              <a:rPr lang="en-US" smtClean="0"/>
              <a:pPr algn="r"/>
              <a:t>1/31/2017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E157DED-2631-4FEA-894F-3C72F5E7FC9E}" type="slidenum">
              <a:rPr lang="en-US" smtClean="0"/>
              <a:pPr/>
              <a:t>7</a:t>
            </a:fld>
            <a:endParaRPr lang="en-US"/>
          </a:p>
        </p:txBody>
      </p:sp>
      <mc:AlternateContent xmlns:mc="http://schemas.openxmlformats.org/markup-compatibility/2006">
        <mc:Choice xmlns:a14="http://schemas.microsoft.com/office/drawing/2010/main" Requires="a14">
          <p:sp>
            <p:nvSpPr>
              <p:cNvPr id="6" name="Content Placeholder 5"/>
              <p:cNvSpPr>
                <a:spLocks noGrp="1"/>
              </p:cNvSpPr>
              <p:nvPr>
                <p:ph sz="quarter" idx="1"/>
              </p:nvPr>
            </p:nvSpPr>
            <p:spPr/>
            <p:txBody>
              <a:bodyPr/>
              <a:lstStyle/>
              <a:p>
                <a:r>
                  <a:rPr lang="en-US" dirty="0" smtClean="0"/>
                  <a:t>given some set of constraints on a joint variable </a:t>
                </a:r>
                <a14:m>
                  <m:oMath xmlns:m="http://schemas.openxmlformats.org/officeDocument/2006/math">
                    <m:r>
                      <a:rPr lang="en-US" b="0" i="1" smtClean="0">
                        <a:latin typeface="Cambria Math" panose="02040503050406030204" pitchFamily="18" charset="0"/>
                        <a:ea typeface="Cambria Math" panose="02040503050406030204" pitchFamily="18" charset="0"/>
                      </a:rPr>
                      <m:t>𝑞</m:t>
                    </m:r>
                  </m:oMath>
                </a14:m>
                <a:r>
                  <a:rPr lang="en-US" dirty="0" smtClean="0"/>
                  <a:t> our goal is to find </a:t>
                </a:r>
                <a14:m>
                  <m:oMath xmlns:m="http://schemas.openxmlformats.org/officeDocument/2006/math">
                    <m:r>
                      <a:rPr lang="en-US" b="0" i="1" smtClean="0">
                        <a:latin typeface="Cambria Math" panose="02040503050406030204" pitchFamily="18" charset="0"/>
                        <a:ea typeface="Cambria Math" panose="02040503050406030204" pitchFamily="18" charset="0"/>
                      </a:rPr>
                      <m:t>𝑞</m:t>
                    </m:r>
                    <m:d>
                      <m:dPr>
                        <m:ctrlPr>
                          <a:rPr lang="en-US" i="1" smtClean="0">
                            <a:latin typeface="Cambria Math" panose="02040503050406030204" pitchFamily="18" charset="0"/>
                            <a:ea typeface="Cambria Math" panose="02040503050406030204" pitchFamily="18" charset="0"/>
                          </a:rPr>
                        </m:ctrlPr>
                      </m:dPr>
                      <m:e>
                        <m:r>
                          <a:rPr lang="en-US" b="0" i="1" smtClean="0">
                            <a:latin typeface="Cambria Math" panose="02040503050406030204" pitchFamily="18" charset="0"/>
                            <a:ea typeface="Cambria Math" panose="02040503050406030204" pitchFamily="18" charset="0"/>
                          </a:rPr>
                          <m:t>𝑡</m:t>
                        </m:r>
                      </m:e>
                    </m:d>
                  </m:oMath>
                </a14:m>
                <a:r>
                  <a:rPr lang="en-US" dirty="0" smtClean="0"/>
                  <a:t> that satisfies the constraints</a:t>
                </a:r>
              </a:p>
              <a:p>
                <a:r>
                  <a:rPr lang="en-US" dirty="0" smtClean="0"/>
                  <a:t>there are an infinite number of choices for </a:t>
                </a:r>
                <a14:m>
                  <m:oMath xmlns:m="http://schemas.openxmlformats.org/officeDocument/2006/math">
                    <m:r>
                      <a:rPr lang="en-US" b="0" i="1" smtClean="0">
                        <a:latin typeface="Cambria Math" panose="02040503050406030204" pitchFamily="18" charset="0"/>
                        <a:ea typeface="Cambria Math" panose="02040503050406030204" pitchFamily="18" charset="0"/>
                      </a:rPr>
                      <m:t>𝑞</m:t>
                    </m:r>
                    <m:d>
                      <m:dPr>
                        <m:ctrlPr>
                          <a:rPr lang="en-US" i="1">
                            <a:latin typeface="Cambria Math" panose="02040503050406030204" pitchFamily="18" charset="0"/>
                            <a:ea typeface="Cambria Math" panose="02040503050406030204" pitchFamily="18" charset="0"/>
                          </a:rPr>
                        </m:ctrlPr>
                      </m:dPr>
                      <m:e>
                        <m:r>
                          <a:rPr lang="en-US" i="1">
                            <a:latin typeface="Cambria Math" panose="02040503050406030204" pitchFamily="18" charset="0"/>
                            <a:ea typeface="Cambria Math" panose="02040503050406030204" pitchFamily="18" charset="0"/>
                          </a:rPr>
                          <m:t>𝑡</m:t>
                        </m:r>
                      </m:e>
                    </m:d>
                  </m:oMath>
                </a14:m>
                <a:endParaRPr lang="en-US" dirty="0" smtClean="0"/>
              </a:p>
              <a:p>
                <a:pPr lvl="1"/>
                <a:r>
                  <a:rPr lang="en-US" dirty="0" smtClean="0"/>
                  <a:t>it is common to choose “simple” functions to represent </a:t>
                </a:r>
                <a14:m>
                  <m:oMath xmlns:m="http://schemas.openxmlformats.org/officeDocument/2006/math">
                    <m:r>
                      <a:rPr lang="en-US" b="0" i="1" smtClean="0">
                        <a:latin typeface="Cambria Math" panose="02040503050406030204" pitchFamily="18" charset="0"/>
                        <a:ea typeface="Cambria Math" panose="02040503050406030204" pitchFamily="18" charset="0"/>
                      </a:rPr>
                      <m:t>𝑞</m:t>
                    </m:r>
                    <m:d>
                      <m:dPr>
                        <m:ctrlPr>
                          <a:rPr lang="en-US" i="1">
                            <a:latin typeface="Cambria Math" panose="02040503050406030204" pitchFamily="18" charset="0"/>
                            <a:ea typeface="Cambria Math" panose="02040503050406030204" pitchFamily="18" charset="0"/>
                          </a:rPr>
                        </m:ctrlPr>
                      </m:dPr>
                      <m:e>
                        <m:r>
                          <a:rPr lang="en-US" i="1">
                            <a:latin typeface="Cambria Math" panose="02040503050406030204" pitchFamily="18" charset="0"/>
                            <a:ea typeface="Cambria Math" panose="02040503050406030204" pitchFamily="18" charset="0"/>
                          </a:rPr>
                          <m:t>𝑡</m:t>
                        </m:r>
                      </m:e>
                    </m:d>
                  </m:oMath>
                </a14:m>
                <a:endParaRPr lang="en-US" dirty="0"/>
              </a:p>
            </p:txBody>
          </p:sp>
        </mc:Choice>
        <mc:Fallback>
          <p:sp>
            <p:nvSpPr>
              <p:cNvPr id="6" name="Content Placeholder 5"/>
              <p:cNvSpPr>
                <a:spLocks noGrp="1" noRot="1" noChangeAspect="1" noMove="1" noResize="1" noEditPoints="1" noAdjustHandles="1" noChangeArrowheads="1" noChangeShapeType="1" noTextEdit="1"/>
              </p:cNvSpPr>
              <p:nvPr>
                <p:ph sz="quarter" idx="1"/>
              </p:nvPr>
            </p:nvSpPr>
            <p:spPr>
              <a:blipFill rotWithShape="0">
                <a:blip r:embed="rId2"/>
                <a:stretch>
                  <a:fillRect l="-621" t="-1111"/>
                </a:stretch>
              </a:blipFill>
            </p:spPr>
            <p:txBody>
              <a:bodyPr/>
              <a:lstStyle/>
              <a:p>
                <a:r>
                  <a:rPr lang="en-US">
                    <a:noFill/>
                  </a:rPr>
                  <a:t> </a:t>
                </a:r>
              </a:p>
            </p:txBody>
          </p:sp>
        </mc:Fallback>
      </mc:AlternateContent>
    </p:spTree>
    <p:extLst>
      <p:ext uri="{BB962C8B-B14F-4D97-AF65-F5344CB8AC3E}">
        <p14:creationId xmlns:p14="http://schemas.microsoft.com/office/powerpoint/2010/main" val="2457446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Satisfying the constraints with polynomials</a:t>
            </a:r>
            <a:endParaRPr lang="en-US" dirty="0"/>
          </a:p>
        </p:txBody>
      </p:sp>
      <p:sp>
        <p:nvSpPr>
          <p:cNvPr id="3" name="Date Placeholder 2"/>
          <p:cNvSpPr>
            <a:spLocks noGrp="1"/>
          </p:cNvSpPr>
          <p:nvPr>
            <p:ph type="dt" sz="half" idx="10"/>
          </p:nvPr>
        </p:nvSpPr>
        <p:spPr/>
        <p:txBody>
          <a:bodyPr/>
          <a:lstStyle/>
          <a:p>
            <a:pPr algn="r"/>
            <a:fld id="{77CA0A33-8D6A-4020-BA1F-B65AE94B6184}" type="datetime1">
              <a:rPr lang="en-US" smtClean="0"/>
              <a:pPr algn="r"/>
              <a:t>2/1/2017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E157DED-2631-4FEA-894F-3C72F5E7FC9E}" type="slidenum">
              <a:rPr lang="en-US" smtClean="0"/>
              <a:pPr/>
              <a:t>8</a:t>
            </a:fld>
            <a:endParaRPr lang="en-US"/>
          </a:p>
        </p:txBody>
      </p:sp>
      <mc:AlternateContent xmlns:mc="http://schemas.openxmlformats.org/markup-compatibility/2006">
        <mc:Choice xmlns:a14="http://schemas.microsoft.com/office/drawing/2010/main" Requires="a14">
          <p:sp>
            <p:nvSpPr>
              <p:cNvPr id="6" name="Content Placeholder 5"/>
              <p:cNvSpPr>
                <a:spLocks noGrp="1"/>
              </p:cNvSpPr>
              <p:nvPr>
                <p:ph sz="quarter" idx="1"/>
              </p:nvPr>
            </p:nvSpPr>
            <p:spPr/>
            <p:txBody>
              <a:bodyPr/>
              <a:lstStyle/>
              <a:p>
                <a:r>
                  <a:rPr lang="en-US" dirty="0" smtClean="0"/>
                  <a:t>suppose that we choose </a:t>
                </a:r>
                <a14:m>
                  <m:oMath xmlns:m="http://schemas.openxmlformats.org/officeDocument/2006/math">
                    <m:r>
                      <a:rPr lang="en-US" i="1">
                        <a:latin typeface="Cambria Math" panose="02040503050406030204" pitchFamily="18" charset="0"/>
                        <a:ea typeface="Cambria Math" panose="02040503050406030204" pitchFamily="18" charset="0"/>
                      </a:rPr>
                      <m:t>𝑞</m:t>
                    </m:r>
                    <m:d>
                      <m:dPr>
                        <m:ctrlPr>
                          <a:rPr lang="en-US" i="1">
                            <a:latin typeface="Cambria Math" panose="02040503050406030204" pitchFamily="18" charset="0"/>
                            <a:ea typeface="Cambria Math" panose="02040503050406030204" pitchFamily="18" charset="0"/>
                          </a:rPr>
                        </m:ctrlPr>
                      </m:dPr>
                      <m:e>
                        <m:r>
                          <a:rPr lang="en-US" i="1">
                            <a:latin typeface="Cambria Math" panose="02040503050406030204" pitchFamily="18" charset="0"/>
                            <a:ea typeface="Cambria Math" panose="02040503050406030204" pitchFamily="18" charset="0"/>
                          </a:rPr>
                          <m:t>𝑡</m:t>
                        </m:r>
                      </m:e>
                    </m:d>
                  </m:oMath>
                </a14:m>
                <a:r>
                  <a:rPr lang="en-US" dirty="0" smtClean="0"/>
                  <a:t> to be a polynomial</a:t>
                </a:r>
              </a:p>
              <a:p>
                <a:r>
                  <a:rPr lang="en-US" dirty="0" smtClean="0"/>
                  <a:t>if we have </a:t>
                </a:r>
                <a14:m>
                  <m:oMath xmlns:m="http://schemas.openxmlformats.org/officeDocument/2006/math">
                    <m:r>
                      <a:rPr lang="en-US" b="0" i="1" smtClean="0">
                        <a:latin typeface="Cambria Math" panose="02040503050406030204" pitchFamily="18" charset="0"/>
                      </a:rPr>
                      <m:t>𝑛</m:t>
                    </m:r>
                  </m:oMath>
                </a14:m>
                <a:r>
                  <a:rPr lang="en-US" dirty="0" smtClean="0"/>
                  <a:t> constraints then we require a polynomial with </a:t>
                </a:r>
                <a14:m>
                  <m:oMath xmlns:m="http://schemas.openxmlformats.org/officeDocument/2006/math">
                    <m:r>
                      <a:rPr lang="en-US" b="0" i="1" smtClean="0">
                        <a:latin typeface="Cambria Math" panose="02040503050406030204" pitchFamily="18" charset="0"/>
                      </a:rPr>
                      <m:t>𝑛</m:t>
                    </m:r>
                  </m:oMath>
                </a14:m>
                <a:r>
                  <a:rPr lang="en-US" dirty="0" smtClean="0"/>
                  <a:t> coefficients that can be chosen to satisfy the constraints</a:t>
                </a:r>
              </a:p>
              <a:p>
                <a:pPr lvl="1"/>
                <a:r>
                  <a:rPr lang="en-US" dirty="0" smtClean="0"/>
                  <a:t>in other words, we require a polynomial of degree </a:t>
                </a:r>
                <a14:m>
                  <m:oMath xmlns:m="http://schemas.openxmlformats.org/officeDocument/2006/math">
                    <m:d>
                      <m:dPr>
                        <m:ctrlPr>
                          <a:rPr lang="en-US" i="1" smtClean="0">
                            <a:latin typeface="Cambria Math" panose="02040503050406030204" pitchFamily="18" charset="0"/>
                          </a:rPr>
                        </m:ctrlPr>
                      </m:dPr>
                      <m:e>
                        <m:r>
                          <a:rPr lang="en-US" b="0" i="1" smtClean="0">
                            <a:latin typeface="Cambria Math" panose="02040503050406030204" pitchFamily="18" charset="0"/>
                          </a:rPr>
                          <m:t>𝑛</m:t>
                        </m:r>
                        <m:r>
                          <a:rPr lang="en-US" b="0" i="1" smtClean="0">
                            <a:latin typeface="Cambria Math" panose="02040503050406030204" pitchFamily="18" charset="0"/>
                          </a:rPr>
                          <m:t>−1</m:t>
                        </m:r>
                      </m:e>
                    </m:d>
                  </m:oMath>
                </a14:m>
                <a:endParaRPr lang="en-US" dirty="0"/>
              </a:p>
            </p:txBody>
          </p:sp>
        </mc:Choice>
        <mc:Fallback>
          <p:sp>
            <p:nvSpPr>
              <p:cNvPr id="6" name="Content Placeholder 5"/>
              <p:cNvSpPr>
                <a:spLocks noGrp="1" noRot="1" noChangeAspect="1" noMove="1" noResize="1" noEditPoints="1" noAdjustHandles="1" noChangeArrowheads="1" noChangeShapeType="1" noTextEdit="1"/>
              </p:cNvSpPr>
              <p:nvPr>
                <p:ph sz="quarter" idx="1"/>
              </p:nvPr>
            </p:nvSpPr>
            <p:spPr>
              <a:blipFill rotWithShape="0">
                <a:blip r:embed="rId2"/>
                <a:stretch>
                  <a:fillRect l="-621" t="-1111"/>
                </a:stretch>
              </a:blipFill>
            </p:spPr>
            <p:txBody>
              <a:bodyPr/>
              <a:lstStyle/>
              <a:p>
                <a:r>
                  <a:rPr lang="en-US">
                    <a:noFill/>
                  </a:rPr>
                  <a:t> </a:t>
                </a:r>
              </a:p>
            </p:txBody>
          </p:sp>
        </mc:Fallback>
      </mc:AlternateContent>
    </p:spTree>
    <p:extLst>
      <p:ext uri="{BB962C8B-B14F-4D97-AF65-F5344CB8AC3E}">
        <p14:creationId xmlns:p14="http://schemas.microsoft.com/office/powerpoint/2010/main" val="24561389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Satisfying the constraints with polynomials</a:t>
            </a:r>
            <a:endParaRPr lang="en-US" dirty="0"/>
          </a:p>
        </p:txBody>
      </p:sp>
      <p:sp>
        <p:nvSpPr>
          <p:cNvPr id="3" name="Date Placeholder 2"/>
          <p:cNvSpPr>
            <a:spLocks noGrp="1"/>
          </p:cNvSpPr>
          <p:nvPr>
            <p:ph type="dt" sz="half" idx="10"/>
          </p:nvPr>
        </p:nvSpPr>
        <p:spPr/>
        <p:txBody>
          <a:bodyPr/>
          <a:lstStyle/>
          <a:p>
            <a:pPr algn="r"/>
            <a:fld id="{77CA0A33-8D6A-4020-BA1F-B65AE94B6184}" type="datetime1">
              <a:rPr lang="en-US" smtClean="0"/>
              <a:pPr algn="r"/>
              <a:t>2/1/2017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E157DED-2631-4FEA-894F-3C72F5E7FC9E}" type="slidenum">
              <a:rPr lang="en-US" smtClean="0"/>
              <a:pPr/>
              <a:t>9</a:t>
            </a:fld>
            <a:endParaRPr lang="en-US"/>
          </a:p>
        </p:txBody>
      </p:sp>
      <mc:AlternateContent xmlns:mc="http://schemas.openxmlformats.org/markup-compatibility/2006">
        <mc:Choice xmlns:a14="http://schemas.microsoft.com/office/drawing/2010/main" Requires="a14">
          <p:sp>
            <p:nvSpPr>
              <p:cNvPr id="6" name="Content Placeholder 5"/>
              <p:cNvSpPr>
                <a:spLocks noGrp="1"/>
              </p:cNvSpPr>
              <p:nvPr>
                <p:ph sz="quarter" idx="1"/>
              </p:nvPr>
            </p:nvSpPr>
            <p:spPr/>
            <p:txBody>
              <a:bodyPr/>
              <a:lstStyle/>
              <a:p>
                <a:r>
                  <a:rPr lang="en-US" dirty="0" smtClean="0"/>
                  <a:t>suppose that we have joint value and joint velocity constraints</a:t>
                </a:r>
              </a:p>
              <a:p>
                <a:pPr marL="731520" lvl="1" indent="-457200">
                  <a:buFont typeface="+mj-lt"/>
                  <a:buAutoNum type="arabicPeriod"/>
                </a:pPr>
                <a14:m>
                  <m:oMath xmlns:m="http://schemas.openxmlformats.org/officeDocument/2006/math">
                    <m:r>
                      <a:rPr lang="en-US" b="0" i="1" smtClean="0">
                        <a:latin typeface="Cambria Math" panose="02040503050406030204" pitchFamily="18" charset="0"/>
                      </a:rPr>
                      <m:t>𝑞</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𝑡</m:t>
                            </m:r>
                          </m:e>
                          <m:sub>
                            <m:r>
                              <a:rPr lang="en-US" b="0" i="1" smtClean="0">
                                <a:latin typeface="Cambria Math" panose="02040503050406030204" pitchFamily="18" charset="0"/>
                              </a:rPr>
                              <m:t>0</m:t>
                            </m:r>
                          </m:sub>
                        </m:sSub>
                      </m:e>
                    </m:d>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𝑞</m:t>
                        </m:r>
                      </m:e>
                      <m:sub>
                        <m:r>
                          <a:rPr lang="en-US" b="0" i="1" smtClean="0">
                            <a:latin typeface="Cambria Math" panose="02040503050406030204" pitchFamily="18" charset="0"/>
                          </a:rPr>
                          <m:t>0</m:t>
                        </m:r>
                      </m:sub>
                    </m:sSub>
                  </m:oMath>
                </a14:m>
                <a:endParaRPr lang="en-US" b="0" dirty="0" smtClean="0"/>
              </a:p>
              <a:p>
                <a:pPr marL="731520" lvl="1" indent="-457200">
                  <a:buFont typeface="+mj-lt"/>
                  <a:buAutoNum type="arabicPeriod"/>
                </a:pPr>
                <a14:m>
                  <m:oMath xmlns:m="http://schemas.openxmlformats.org/officeDocument/2006/math">
                    <m:r>
                      <a:rPr lang="en-US" i="1">
                        <a:latin typeface="Cambria Math" panose="02040503050406030204" pitchFamily="18" charset="0"/>
                      </a:rPr>
                      <m:t>𝑞</m:t>
                    </m:r>
                    <m:d>
                      <m:dPr>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𝑡</m:t>
                            </m:r>
                          </m:e>
                          <m:sub>
                            <m:r>
                              <a:rPr lang="en-US" b="0" i="1" smtClean="0">
                                <a:latin typeface="Cambria Math" panose="02040503050406030204" pitchFamily="18" charset="0"/>
                              </a:rPr>
                              <m:t>𝑓</m:t>
                            </m:r>
                          </m:sub>
                        </m:sSub>
                      </m:e>
                    </m:d>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𝑞</m:t>
                        </m:r>
                      </m:e>
                      <m:sub>
                        <m:r>
                          <a:rPr lang="en-US" b="0" i="1" smtClean="0">
                            <a:latin typeface="Cambria Math" panose="02040503050406030204" pitchFamily="18" charset="0"/>
                          </a:rPr>
                          <m:t>𝑓</m:t>
                        </m:r>
                      </m:sub>
                    </m:sSub>
                  </m:oMath>
                </a14:m>
                <a:endParaRPr lang="en-US" dirty="0" smtClean="0"/>
              </a:p>
              <a:p>
                <a:pPr marL="731520" lvl="1" indent="-457200">
                  <a:buFont typeface="+mj-lt"/>
                  <a:buAutoNum type="arabicPeriod"/>
                </a:pPr>
                <a14:m>
                  <m:oMath xmlns:m="http://schemas.openxmlformats.org/officeDocument/2006/math">
                    <m:acc>
                      <m:accPr>
                        <m:chr m:val="̇"/>
                        <m:ctrlPr>
                          <a:rPr lang="en-US" i="1" smtClean="0">
                            <a:latin typeface="Cambria Math" panose="02040503050406030204" pitchFamily="18" charset="0"/>
                          </a:rPr>
                        </m:ctrlPr>
                      </m:accPr>
                      <m:e>
                        <m:r>
                          <a:rPr lang="en-US" i="1">
                            <a:latin typeface="Cambria Math" panose="02040503050406030204" pitchFamily="18" charset="0"/>
                          </a:rPr>
                          <m:t>𝑞</m:t>
                        </m:r>
                      </m:e>
                    </m:acc>
                    <m:d>
                      <m:dPr>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𝑡</m:t>
                            </m:r>
                          </m:e>
                          <m:sub>
                            <m:r>
                              <a:rPr lang="en-US" i="1">
                                <a:latin typeface="Cambria Math" panose="02040503050406030204" pitchFamily="18" charset="0"/>
                              </a:rPr>
                              <m:t>0</m:t>
                            </m:r>
                          </m:sub>
                        </m:sSub>
                      </m:e>
                    </m:d>
                    <m:r>
                      <a:rPr lang="en-US" i="1">
                        <a:latin typeface="Cambria Math" panose="02040503050406030204" pitchFamily="18" charset="0"/>
                      </a:rPr>
                      <m:t>=</m:t>
                    </m:r>
                    <m:sSub>
                      <m:sSubPr>
                        <m:ctrlPr>
                          <a:rPr lang="en-US" i="1">
                            <a:latin typeface="Cambria Math" panose="02040503050406030204" pitchFamily="18" charset="0"/>
                          </a:rPr>
                        </m:ctrlPr>
                      </m:sSubPr>
                      <m:e>
                        <m:r>
                          <a:rPr lang="en-US" b="0" i="1" smtClean="0">
                            <a:latin typeface="Cambria Math" panose="02040503050406030204" pitchFamily="18" charset="0"/>
                          </a:rPr>
                          <m:t>𝑣</m:t>
                        </m:r>
                      </m:e>
                      <m:sub>
                        <m:r>
                          <a:rPr lang="en-US" i="1">
                            <a:latin typeface="Cambria Math" panose="02040503050406030204" pitchFamily="18" charset="0"/>
                          </a:rPr>
                          <m:t>0</m:t>
                        </m:r>
                      </m:sub>
                    </m:sSub>
                  </m:oMath>
                </a14:m>
                <a:endParaRPr lang="en-US" dirty="0" smtClean="0"/>
              </a:p>
              <a:p>
                <a:pPr marL="731520" lvl="1" indent="-457200">
                  <a:buFont typeface="+mj-lt"/>
                  <a:buAutoNum type="arabicPeriod"/>
                </a:pPr>
                <a14:m>
                  <m:oMath xmlns:m="http://schemas.openxmlformats.org/officeDocument/2006/math">
                    <m:acc>
                      <m:accPr>
                        <m:chr m:val="̇"/>
                        <m:ctrlPr>
                          <a:rPr lang="en-US" i="1">
                            <a:latin typeface="Cambria Math" panose="02040503050406030204" pitchFamily="18" charset="0"/>
                          </a:rPr>
                        </m:ctrlPr>
                      </m:accPr>
                      <m:e>
                        <m:r>
                          <a:rPr lang="en-US" i="1">
                            <a:latin typeface="Cambria Math" panose="02040503050406030204" pitchFamily="18" charset="0"/>
                          </a:rPr>
                          <m:t>𝑞</m:t>
                        </m:r>
                      </m:e>
                    </m:acc>
                    <m:d>
                      <m:dPr>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𝑡</m:t>
                            </m:r>
                          </m:e>
                          <m:sub>
                            <m:r>
                              <a:rPr lang="en-US" b="0" i="1" smtClean="0">
                                <a:latin typeface="Cambria Math" panose="02040503050406030204" pitchFamily="18" charset="0"/>
                              </a:rPr>
                              <m:t>𝑓</m:t>
                            </m:r>
                          </m:sub>
                        </m:sSub>
                      </m:e>
                    </m:d>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𝑣</m:t>
                        </m:r>
                      </m:e>
                      <m:sub>
                        <m:r>
                          <a:rPr lang="en-US" b="0" i="1" smtClean="0">
                            <a:latin typeface="Cambria Math" panose="02040503050406030204" pitchFamily="18" charset="0"/>
                          </a:rPr>
                          <m:t>𝑓</m:t>
                        </m:r>
                      </m:sub>
                    </m:sSub>
                  </m:oMath>
                </a14:m>
                <a:endParaRPr lang="en-US" dirty="0"/>
              </a:p>
              <a:p>
                <a:endParaRPr lang="en-US" dirty="0" smtClean="0"/>
              </a:p>
              <a:p>
                <a:r>
                  <a:rPr lang="en-US" dirty="0" smtClean="0"/>
                  <a:t>we require a polynomial of degree 3 to represent </a:t>
                </a:r>
                <a14:m>
                  <m:oMath xmlns:m="http://schemas.openxmlformats.org/officeDocument/2006/math">
                    <m:r>
                      <a:rPr lang="en-US" b="0" i="1" smtClean="0">
                        <a:latin typeface="Cambria Math" panose="02040503050406030204" pitchFamily="18" charset="0"/>
                      </a:rPr>
                      <m:t>𝑞</m:t>
                    </m:r>
                    <m:d>
                      <m:dPr>
                        <m:ctrlPr>
                          <a:rPr lang="en-US" b="0" i="1" smtClean="0">
                            <a:latin typeface="Cambria Math" panose="02040503050406030204" pitchFamily="18" charset="0"/>
                          </a:rPr>
                        </m:ctrlPr>
                      </m:dPr>
                      <m:e>
                        <m:r>
                          <a:rPr lang="en-US" b="0" i="1" smtClean="0">
                            <a:latin typeface="Cambria Math" panose="02040503050406030204" pitchFamily="18" charset="0"/>
                          </a:rPr>
                          <m:t>𝑡</m:t>
                        </m:r>
                      </m:e>
                    </m:d>
                  </m:oMath>
                </a14:m>
                <a:endParaRPr lang="en-US" dirty="0" smtClean="0"/>
              </a:p>
              <a:p>
                <a:pPr lvl="1"/>
                <a14:m>
                  <m:oMath xmlns:m="http://schemas.openxmlformats.org/officeDocument/2006/math">
                    <m:r>
                      <a:rPr lang="en-US" b="0" i="1" smtClean="0">
                        <a:latin typeface="Cambria Math" panose="02040503050406030204" pitchFamily="18" charset="0"/>
                      </a:rPr>
                      <m:t>𝑞</m:t>
                    </m:r>
                    <m:d>
                      <m:dPr>
                        <m:ctrlPr>
                          <a:rPr lang="en-US" b="0" i="1" smtClean="0">
                            <a:latin typeface="Cambria Math" panose="02040503050406030204" pitchFamily="18" charset="0"/>
                          </a:rPr>
                        </m:ctrlPr>
                      </m:dPr>
                      <m:e>
                        <m:r>
                          <a:rPr lang="en-US" b="0" i="1" smtClean="0">
                            <a:latin typeface="Cambria Math" panose="02040503050406030204" pitchFamily="18" charset="0"/>
                          </a:rPr>
                          <m:t>𝑡</m:t>
                        </m:r>
                      </m:e>
                    </m:d>
                    <m:r>
                      <a:rPr lang="en-US" b="0" i="1" smtClean="0">
                        <a:latin typeface="Cambria Math" panose="02040503050406030204" pitchFamily="18" charset="0"/>
                      </a:rPr>
                      <m:t>=</m:t>
                    </m:r>
                    <m:r>
                      <a:rPr lang="en-US" b="0" i="1" smtClean="0">
                        <a:latin typeface="Cambria Math" panose="02040503050406030204" pitchFamily="18" charset="0"/>
                      </a:rPr>
                      <m:t>𝑎</m:t>
                    </m:r>
                    <m:r>
                      <a:rPr lang="en-US" b="0" i="1" smtClean="0">
                        <a:latin typeface="Cambria Math" panose="02040503050406030204" pitchFamily="18" charset="0"/>
                      </a:rPr>
                      <m:t>+</m:t>
                    </m:r>
                    <m:r>
                      <a:rPr lang="en-US" b="0" i="1" smtClean="0">
                        <a:latin typeface="Cambria Math" panose="02040503050406030204" pitchFamily="18" charset="0"/>
                      </a:rPr>
                      <m:t>𝑏𝑡</m:t>
                    </m:r>
                    <m:r>
                      <a:rPr lang="en-US" b="0" i="1" smtClean="0">
                        <a:latin typeface="Cambria Math" panose="02040503050406030204" pitchFamily="18" charset="0"/>
                      </a:rPr>
                      <m:t>+</m:t>
                    </m:r>
                    <m:r>
                      <a:rPr lang="en-US" b="0" i="1" smtClean="0">
                        <a:latin typeface="Cambria Math" panose="02040503050406030204" pitchFamily="18" charset="0"/>
                      </a:rPr>
                      <m:t>𝑐</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𝑡</m:t>
                        </m:r>
                      </m:e>
                      <m:sup>
                        <m:r>
                          <a:rPr lang="en-US" b="0" i="1" smtClean="0">
                            <a:latin typeface="Cambria Math" panose="02040503050406030204" pitchFamily="18" charset="0"/>
                          </a:rPr>
                          <m:t>2</m:t>
                        </m:r>
                      </m:sup>
                    </m:sSup>
                    <m:r>
                      <a:rPr lang="en-US" b="0" i="1" smtClean="0">
                        <a:latin typeface="Cambria Math" panose="02040503050406030204" pitchFamily="18" charset="0"/>
                      </a:rPr>
                      <m:t>+</m:t>
                    </m:r>
                    <m:r>
                      <a:rPr lang="en-US" b="0" i="1" smtClean="0">
                        <a:latin typeface="Cambria Math" panose="02040503050406030204" pitchFamily="18" charset="0"/>
                      </a:rPr>
                      <m:t>𝑑</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𝑡</m:t>
                        </m:r>
                      </m:e>
                      <m:sup>
                        <m:r>
                          <a:rPr lang="en-US" b="0" i="1" smtClean="0">
                            <a:latin typeface="Cambria Math" panose="02040503050406030204" pitchFamily="18" charset="0"/>
                          </a:rPr>
                          <m:t>3</m:t>
                        </m:r>
                      </m:sup>
                    </m:sSup>
                  </m:oMath>
                </a14:m>
                <a:endParaRPr lang="en-US" b="0" dirty="0" smtClean="0"/>
              </a:p>
              <a:p>
                <a:pPr lvl="1"/>
                <a:endParaRPr lang="en-US" dirty="0" smtClean="0"/>
              </a:p>
              <a:p>
                <a:r>
                  <a:rPr lang="en-US" dirty="0" smtClean="0"/>
                  <a:t>the derivative of </a:t>
                </a:r>
                <a14:m>
                  <m:oMath xmlns:m="http://schemas.openxmlformats.org/officeDocument/2006/math">
                    <m:r>
                      <a:rPr lang="en-US" b="0" i="1" smtClean="0">
                        <a:latin typeface="Cambria Math" panose="02040503050406030204" pitchFamily="18" charset="0"/>
                      </a:rPr>
                      <m:t>𝑞</m:t>
                    </m:r>
                    <m:d>
                      <m:dPr>
                        <m:ctrlPr>
                          <a:rPr lang="en-US" b="0" i="1" smtClean="0">
                            <a:latin typeface="Cambria Math" panose="02040503050406030204" pitchFamily="18" charset="0"/>
                          </a:rPr>
                        </m:ctrlPr>
                      </m:dPr>
                      <m:e>
                        <m:r>
                          <a:rPr lang="en-US" b="0" i="1" smtClean="0">
                            <a:latin typeface="Cambria Math" panose="02040503050406030204" pitchFamily="18" charset="0"/>
                          </a:rPr>
                          <m:t>𝑡</m:t>
                        </m:r>
                      </m:e>
                    </m:d>
                  </m:oMath>
                </a14:m>
                <a:r>
                  <a:rPr lang="en-US" dirty="0" smtClean="0"/>
                  <a:t> is easy to compute</a:t>
                </a:r>
              </a:p>
              <a:p>
                <a:pPr lvl="1"/>
                <a14:m>
                  <m:oMath xmlns:m="http://schemas.openxmlformats.org/officeDocument/2006/math">
                    <m:acc>
                      <m:accPr>
                        <m:chr m:val="̇"/>
                        <m:ctrlPr>
                          <a:rPr lang="en-US" i="1" smtClean="0">
                            <a:latin typeface="Cambria Math" panose="02040503050406030204" pitchFamily="18" charset="0"/>
                          </a:rPr>
                        </m:ctrlPr>
                      </m:accPr>
                      <m:e>
                        <m:r>
                          <a:rPr lang="en-US" b="0" i="1" smtClean="0">
                            <a:latin typeface="Cambria Math" panose="02040503050406030204" pitchFamily="18" charset="0"/>
                          </a:rPr>
                          <m:t>𝑞</m:t>
                        </m:r>
                      </m:e>
                    </m:acc>
                    <m:d>
                      <m:dPr>
                        <m:ctrlPr>
                          <a:rPr lang="en-US" i="1" smtClean="0">
                            <a:latin typeface="Cambria Math" panose="02040503050406030204" pitchFamily="18" charset="0"/>
                          </a:rPr>
                        </m:ctrlPr>
                      </m:dPr>
                      <m:e>
                        <m:r>
                          <a:rPr lang="en-US" b="0" i="1" smtClean="0">
                            <a:latin typeface="Cambria Math" panose="02040503050406030204" pitchFamily="18" charset="0"/>
                          </a:rPr>
                          <m:t>𝑡</m:t>
                        </m:r>
                      </m:e>
                    </m:d>
                    <m:r>
                      <a:rPr lang="en-US" b="0" i="1" smtClean="0">
                        <a:latin typeface="Cambria Math" panose="02040503050406030204" pitchFamily="18" charset="0"/>
                      </a:rPr>
                      <m:t>=</m:t>
                    </m:r>
                    <m:r>
                      <a:rPr lang="en-US" b="0" i="1" smtClean="0">
                        <a:latin typeface="Cambria Math" panose="02040503050406030204" pitchFamily="18" charset="0"/>
                      </a:rPr>
                      <m:t>𝑏</m:t>
                    </m:r>
                    <m:r>
                      <a:rPr lang="en-US" b="0" i="1" smtClean="0">
                        <a:latin typeface="Cambria Math" panose="02040503050406030204" pitchFamily="18" charset="0"/>
                      </a:rPr>
                      <m:t>+</m:t>
                    </m:r>
                    <m:r>
                      <a:rPr lang="en-US" b="0" i="1" smtClean="0">
                        <a:latin typeface="Cambria Math" panose="02040503050406030204" pitchFamily="18" charset="0"/>
                      </a:rPr>
                      <m:t>2</m:t>
                    </m:r>
                    <m:r>
                      <a:rPr lang="en-US" b="0" i="1" smtClean="0">
                        <a:latin typeface="Cambria Math" panose="02040503050406030204" pitchFamily="18" charset="0"/>
                      </a:rPr>
                      <m:t>𝑐𝑡</m:t>
                    </m:r>
                    <m:r>
                      <a:rPr lang="en-US" b="0" i="1" smtClean="0">
                        <a:latin typeface="Cambria Math" panose="02040503050406030204" pitchFamily="18" charset="0"/>
                      </a:rPr>
                      <m:t>+</m:t>
                    </m:r>
                    <m:r>
                      <a:rPr lang="en-US" b="0" i="1" smtClean="0">
                        <a:latin typeface="Cambria Math" panose="02040503050406030204" pitchFamily="18" charset="0"/>
                      </a:rPr>
                      <m:t>3</m:t>
                    </m:r>
                    <m:r>
                      <a:rPr lang="en-US" b="0" i="1" smtClean="0">
                        <a:latin typeface="Cambria Math" panose="02040503050406030204" pitchFamily="18" charset="0"/>
                      </a:rPr>
                      <m:t>𝑑</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𝑡</m:t>
                        </m:r>
                      </m:e>
                      <m:sup>
                        <m:r>
                          <a:rPr lang="en-US" b="0" i="1" smtClean="0">
                            <a:latin typeface="Cambria Math" panose="02040503050406030204" pitchFamily="18" charset="0"/>
                          </a:rPr>
                          <m:t>2</m:t>
                        </m:r>
                      </m:sup>
                    </m:sSup>
                  </m:oMath>
                </a14:m>
                <a:endParaRPr lang="en-US" dirty="0"/>
              </a:p>
              <a:p>
                <a:pPr marL="731520" lvl="1" indent="-457200">
                  <a:buFont typeface="+mj-lt"/>
                  <a:buAutoNum type="arabicPeriod"/>
                </a:pPr>
                <a:endParaRPr lang="en-US" dirty="0"/>
              </a:p>
              <a:p>
                <a:pPr marL="731520" lvl="1" indent="-457200">
                  <a:buFont typeface="+mj-lt"/>
                  <a:buAutoNum type="arabicPeriod"/>
                </a:pPr>
                <a:endParaRPr lang="en-US" dirty="0"/>
              </a:p>
            </p:txBody>
          </p:sp>
        </mc:Choice>
        <mc:Fallback>
          <p:sp>
            <p:nvSpPr>
              <p:cNvPr id="6" name="Content Placeholder 5"/>
              <p:cNvSpPr>
                <a:spLocks noGrp="1" noRot="1" noChangeAspect="1" noMove="1" noResize="1" noEditPoints="1" noAdjustHandles="1" noChangeArrowheads="1" noChangeShapeType="1" noTextEdit="1"/>
              </p:cNvSpPr>
              <p:nvPr>
                <p:ph sz="quarter" idx="1"/>
              </p:nvPr>
            </p:nvSpPr>
            <p:spPr>
              <a:blipFill rotWithShape="0">
                <a:blip r:embed="rId2"/>
                <a:stretch>
                  <a:fillRect l="-621" t="-1111" r="-207"/>
                </a:stretch>
              </a:blipFill>
            </p:spPr>
            <p:txBody>
              <a:bodyPr/>
              <a:lstStyle/>
              <a:p>
                <a:r>
                  <a:rPr lang="en-US">
                    <a:noFill/>
                  </a:rPr>
                  <a:t> </a:t>
                </a:r>
              </a:p>
            </p:txBody>
          </p:sp>
        </mc:Fallback>
      </mc:AlternateContent>
    </p:spTree>
    <p:extLst>
      <p:ext uri="{BB962C8B-B14F-4D97-AF65-F5344CB8AC3E}">
        <p14:creationId xmlns:p14="http://schemas.microsoft.com/office/powerpoint/2010/main" val="12835086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1909</TotalTime>
  <Words>331</Words>
  <Application>Microsoft Office PowerPoint</Application>
  <PresentationFormat>On-screen Show (4:3)</PresentationFormat>
  <Paragraphs>170</Paragraphs>
  <Slides>21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Bookman Old Style</vt:lpstr>
      <vt:lpstr>Calibri</vt:lpstr>
      <vt:lpstr>Cambria Math</vt:lpstr>
      <vt:lpstr>Gill Sans MT</vt:lpstr>
      <vt:lpstr>Wingdings</vt:lpstr>
      <vt:lpstr>Wingdings 3</vt:lpstr>
      <vt:lpstr>Origin</vt:lpstr>
      <vt:lpstr>Day 12</vt:lpstr>
      <vt:lpstr>Joint-Space Path</vt:lpstr>
      <vt:lpstr>Joint-Space Path Joint Angles</vt:lpstr>
      <vt:lpstr>Constraints</vt:lpstr>
      <vt:lpstr>Velocity constraints</vt:lpstr>
      <vt:lpstr>Acceleration constraints</vt:lpstr>
      <vt:lpstr>Satisfying the constraints</vt:lpstr>
      <vt:lpstr>Satisfying the constraints with polynomials</vt:lpstr>
      <vt:lpstr>Satisfying the constraints with polynomials</vt:lpstr>
      <vt:lpstr>Satisfying the constraints with polynomials</vt:lpstr>
      <vt:lpstr>Example</vt:lpstr>
      <vt:lpstr>Example: Joint angle</vt:lpstr>
      <vt:lpstr>Example: Joint velocity</vt:lpstr>
      <vt:lpstr>Example: Joint acceleration</vt:lpstr>
      <vt:lpstr>Satisfying the constraints with polynomials</vt:lpstr>
      <vt:lpstr>Satisfying the constraints with polynomials</vt:lpstr>
      <vt:lpstr>Satisfying the constraints with polynomials</vt:lpstr>
      <vt:lpstr>Example</vt:lpstr>
      <vt:lpstr>Example: Joint angle</vt:lpstr>
      <vt:lpstr>Example: Joint velocity</vt:lpstr>
      <vt:lpstr>Example: Joint acceleration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Day 02</dc:title>
  <dc:creator>mab</dc:creator>
  <cp:lastModifiedBy>Windows User</cp:lastModifiedBy>
  <cp:revision>40</cp:revision>
  <dcterms:created xsi:type="dcterms:W3CDTF">2011-01-07T01:27:12Z</dcterms:created>
  <dcterms:modified xsi:type="dcterms:W3CDTF">2017-02-01T05:56:33Z</dcterms:modified>
</cp:coreProperties>
</file>